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Roboto"/>
      <p:regular r:id="rId44"/>
      <p:bold r:id="rId45"/>
      <p:italic r:id="rId46"/>
      <p:boldItalic r:id="rId47"/>
    </p:embeddedFont>
    <p:embeddedFont>
      <p:font typeface="Quattrocento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oboto-regular.fntdata"/><Relationship Id="rId43" Type="http://schemas.openxmlformats.org/officeDocument/2006/relationships/slide" Target="slides/slide37.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QuattrocentoSans-regular.fntdata"/><Relationship Id="rId47" Type="http://schemas.openxmlformats.org/officeDocument/2006/relationships/font" Target="fonts/Roboto-boldItalic.fntdata"/><Relationship Id="rId49" Type="http://schemas.openxmlformats.org/officeDocument/2006/relationships/font" Target="fonts/Quattrocento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QuattrocentoSans-boldItalic.fntdata"/><Relationship Id="rId50" Type="http://schemas.openxmlformats.org/officeDocument/2006/relationships/font" Target="fonts/QuattrocentoSans-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18d9fac0d_0_4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1e18d9fac0d_0_4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18d9fac0d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g1e18d9fac0d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g1e18d9fac0d_4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18d9fac0d_0_6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e18d9fac0d_0_6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1e18d9fac0d_0_6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18d9fac0d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e18d9fac0d_2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1e18d9fac0d_2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377621fb03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2377621fb03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2377621fb03_0_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18d9fac0d_0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1e18d9fac0d_0_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e18d9fac0d_0_6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77621fb03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g2377621fb03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377621fb03_0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77621fb03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2377621fb03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2377621fb03_0_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77621fb03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377621fb03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377621fb03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18d9fac0d_0_7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g1e18d9fac0d_0_7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g1e18d9fac0d_0_7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75eaf2260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375eaf2260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2375eaf2260_0_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e18d9fac0d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1e18d9fac0d_0_4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1e18d9fac0d_0_4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18d9fac0d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1e18d9fac0d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1e18d9fac0d_2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377621fb03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2377621fb03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g2377621fb03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75eaf2260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g2375eaf2260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g2375eaf2260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18d9fac0d_0_7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1e18d9fac0d_0_7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1e18d9fac0d_0_7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377621fb03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g2377621fb03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2377621fb03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77621fb03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377621fb03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377621fb03_0_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375eaf2260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375eaf2260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2375eaf2260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375eaf226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375eaf226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2375eaf2260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375eaf226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375eaf2260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2375eaf2260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375eaf226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2375eaf2260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2375eaf2260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18d9fac0d_0_6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1e18d9fac0d_0_6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1e18d9fac0d_0_6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375eaf2260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2375eaf2260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g2375eaf2260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375eaf2260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2375eaf2260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375eaf2260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18d9fac0d_0_7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1e18d9fac0d_0_7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1e18d9fac0d_0_7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75eaf2260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g2375eaf2260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g2375eaf2260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75eaf2260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g2375eaf2260_0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2375eaf2260_0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75eaf2260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375eaf2260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2375eaf2260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18d9fac0d_0_7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1e18d9fac0d_0_7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1e18d9fac0d_0_7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18d9fac0d_0_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e18d9fac0d_0_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18d9fac0d_2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1e18d9fac0d_2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1e18d9fac0d_2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377621fb0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g2377621fb03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2377621fb03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77621fb03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377621fb03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377621fb03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77621fb0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377621fb03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2377621fb03_0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75eaf2260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375eaf2260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375eaf2260_0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18d9fac0d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1e18d9fac0d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e18d9fac0d_2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58" name="Shape 58"/>
        <p:cNvGrpSpPr/>
        <p:nvPr/>
      </p:nvGrpSpPr>
      <p:grpSpPr>
        <a:xfrm>
          <a:off x="0" y="0"/>
          <a:ext cx="0" cy="0"/>
          <a:chOff x="0" y="0"/>
          <a:chExt cx="0" cy="0"/>
        </a:xfrm>
      </p:grpSpPr>
      <p:sp>
        <p:nvSpPr>
          <p:cNvPr descr="Map of North America" id="59" name="Google Shape;59;p14"/>
          <p:cNvSpPr/>
          <p:nvPr/>
        </p:nvSpPr>
        <p:spPr>
          <a:xfrm>
            <a:off x="3725663" y="0"/>
            <a:ext cx="5418337" cy="4815044"/>
          </a:xfrm>
          <a:custGeom>
            <a:rect b="b" l="l" r="r" t="t"/>
            <a:pathLst>
              <a:path extrusionOk="0" h="2169" w="2440">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a:gsLst>
              <a:gs pos="0">
                <a:srgbClr val="F5F3F1"/>
              </a:gs>
              <a:gs pos="100000">
                <a:srgbClr val="F5F3F1"/>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60" name="Google Shape;60;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Rockwell"/>
              <a:buNone/>
              <a:defRPr sz="4500">
                <a:latin typeface="Rockwell"/>
                <a:ea typeface="Rockwell"/>
                <a:cs typeface="Rockwell"/>
                <a:sym typeface="Rockwe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2" name="Google Shape;62;p14"/>
          <p:cNvSpPr txBox="1"/>
          <p:nvPr>
            <p:ph idx="12" type="sldNum"/>
          </p:nvPr>
        </p:nvSpPr>
        <p:spPr>
          <a:xfrm>
            <a:off x="8869680" y="4849140"/>
            <a:ext cx="274200" cy="205800"/>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rotWithShape="1">
          <a:blip r:embed="rId2">
            <a:alphaModFix/>
          </a:blip>
          <a:srcRect b="0" l="0" r="0" t="0"/>
          <a:stretch/>
        </p:blipFill>
        <p:spPr>
          <a:xfrm>
            <a:off x="2992141" y="4094693"/>
            <a:ext cx="3349649" cy="56901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4" name="Shape 64"/>
        <p:cNvGrpSpPr/>
        <p:nvPr/>
      </p:nvGrpSpPr>
      <p:grpSpPr>
        <a:xfrm>
          <a:off x="0" y="0"/>
          <a:ext cx="0" cy="0"/>
          <a:chOff x="0" y="0"/>
          <a:chExt cx="0" cy="0"/>
        </a:xfrm>
      </p:grpSpPr>
      <p:sp>
        <p:nvSpPr>
          <p:cNvPr id="65" name="Google Shape;65;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5"/>
          <p:cNvSpPr txBox="1"/>
          <p:nvPr>
            <p:ph idx="12" type="sldNum"/>
          </p:nvPr>
        </p:nvSpPr>
        <p:spPr>
          <a:xfrm>
            <a:off x="8869680" y="4849140"/>
            <a:ext cx="274200" cy="205800"/>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67" name="Google Shape;67;p15"/>
          <p:cNvSpPr txBox="1"/>
          <p:nvPr>
            <p:ph idx="1" type="body"/>
          </p:nvPr>
        </p:nvSpPr>
        <p:spPr>
          <a:xfrm>
            <a:off x="628650" y="1633451"/>
            <a:ext cx="7886700" cy="31119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 name="Google Shape;68;p15"/>
          <p:cNvSpPr txBox="1"/>
          <p:nvPr>
            <p:ph idx="2" type="body"/>
          </p:nvPr>
        </p:nvSpPr>
        <p:spPr>
          <a:xfrm>
            <a:off x="628650" y="1268016"/>
            <a:ext cx="7886700" cy="3456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Font typeface="Noto Sans Symbols"/>
              <a:buChar char="🡪"/>
              <a:defRPr sz="1400"/>
            </a:lvl1pPr>
            <a:lvl2pPr indent="-317500" lvl="1" marL="914400" rtl="0" algn="l">
              <a:lnSpc>
                <a:spcPct val="90000"/>
              </a:lnSpc>
              <a:spcBef>
                <a:spcPts val="400"/>
              </a:spcBef>
              <a:spcAft>
                <a:spcPts val="0"/>
              </a:spcAft>
              <a:buClr>
                <a:schemeClr val="dk1"/>
              </a:buClr>
              <a:buSzPts val="1400"/>
              <a:buChar char="•"/>
              <a:defRPr sz="1400"/>
            </a:lvl2pPr>
            <a:lvl3pPr indent="-304800" lvl="2" marL="1371600" rtl="0" algn="l">
              <a:lnSpc>
                <a:spcPct val="90000"/>
              </a:lnSpc>
              <a:spcBef>
                <a:spcPts val="400"/>
              </a:spcBef>
              <a:spcAft>
                <a:spcPts val="0"/>
              </a:spcAft>
              <a:buClr>
                <a:schemeClr val="dk1"/>
              </a:buClr>
              <a:buSzPts val="1200"/>
              <a:buChar char="•"/>
              <a:defRPr sz="1200"/>
            </a:lvl3pPr>
            <a:lvl4pPr indent="-298450" lvl="3" marL="1828800" rtl="0" algn="l">
              <a:lnSpc>
                <a:spcPct val="90000"/>
              </a:lnSpc>
              <a:spcBef>
                <a:spcPts val="400"/>
              </a:spcBef>
              <a:spcAft>
                <a:spcPts val="0"/>
              </a:spcAft>
              <a:buClr>
                <a:schemeClr val="dk1"/>
              </a:buClr>
              <a:buSzPts val="1100"/>
              <a:buChar char="•"/>
              <a:defRPr sz="1100"/>
            </a:lvl4pPr>
            <a:lvl5pPr indent="-298450" lvl="4" marL="2286000" rtl="0" algn="l">
              <a:lnSpc>
                <a:spcPct val="90000"/>
              </a:lnSpc>
              <a:spcBef>
                <a:spcPts val="4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69" name="Shape 69"/>
        <p:cNvGrpSpPr/>
        <p:nvPr/>
      </p:nvGrpSpPr>
      <p:grpSpPr>
        <a:xfrm>
          <a:off x="0" y="0"/>
          <a:ext cx="0" cy="0"/>
          <a:chOff x="0" y="0"/>
          <a:chExt cx="0" cy="0"/>
        </a:xfrm>
      </p:grpSpPr>
      <p:sp>
        <p:nvSpPr>
          <p:cNvPr id="70" name="Google Shape;70;p16"/>
          <p:cNvSpPr txBox="1"/>
          <p:nvPr/>
        </p:nvSpPr>
        <p:spPr>
          <a:xfrm>
            <a:off x="8869680" y="4849140"/>
            <a:ext cx="274200" cy="20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 sz="800" u="none" cap="none" strike="noStrike">
                <a:solidFill>
                  <a:schemeClr val="lt1"/>
                </a:solidFill>
                <a:latin typeface="Roboto"/>
                <a:ea typeface="Roboto"/>
                <a:cs typeface="Roboto"/>
                <a:sym typeface="Roboto"/>
              </a:rPr>
              <a:t>‹#›</a:t>
            </a:fld>
            <a:endParaRPr b="1" i="0" sz="800" u="none" cap="none" strike="noStrike">
              <a:solidFill>
                <a:schemeClr val="lt1"/>
              </a:solidFill>
              <a:latin typeface="Roboto"/>
              <a:ea typeface="Roboto"/>
              <a:cs typeface="Roboto"/>
              <a:sym typeface="Roboto"/>
            </a:endParaRPr>
          </a:p>
        </p:txBody>
      </p:sp>
      <p:sp>
        <p:nvSpPr>
          <p:cNvPr id="71" name="Google Shape;71;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6"/>
          <p:cNvSpPr txBox="1"/>
          <p:nvPr>
            <p:ph idx="1" type="body"/>
          </p:nvPr>
        </p:nvSpPr>
        <p:spPr>
          <a:xfrm>
            <a:off x="628650" y="1393721"/>
            <a:ext cx="7886700" cy="3351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3" name="Shape 73"/>
        <p:cNvGrpSpPr/>
        <p:nvPr/>
      </p:nvGrpSpPr>
      <p:grpSpPr>
        <a:xfrm>
          <a:off x="0" y="0"/>
          <a:ext cx="0" cy="0"/>
          <a:chOff x="0" y="0"/>
          <a:chExt cx="0" cy="0"/>
        </a:xfrm>
      </p:grpSpPr>
      <p:sp>
        <p:nvSpPr>
          <p:cNvPr descr="Map of North America" id="74" name="Google Shape;74;p17"/>
          <p:cNvSpPr/>
          <p:nvPr/>
        </p:nvSpPr>
        <p:spPr>
          <a:xfrm>
            <a:off x="3725663" y="0"/>
            <a:ext cx="5418337" cy="4815044"/>
          </a:xfrm>
          <a:custGeom>
            <a:rect b="b" l="l" r="r" t="t"/>
            <a:pathLst>
              <a:path extrusionOk="0" h="2169" w="2440">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a:gsLst>
              <a:gs pos="0">
                <a:srgbClr val="F5F3F1"/>
              </a:gs>
              <a:gs pos="100000">
                <a:srgbClr val="F5F3F1"/>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5" name="Google Shape;75;p17"/>
          <p:cNvSpPr txBox="1"/>
          <p:nvPr/>
        </p:nvSpPr>
        <p:spPr>
          <a:xfrm>
            <a:off x="8869680" y="4849140"/>
            <a:ext cx="274200" cy="20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 sz="800" u="none" cap="none" strike="noStrike">
                <a:solidFill>
                  <a:schemeClr val="lt1"/>
                </a:solidFill>
                <a:latin typeface="Roboto"/>
                <a:ea typeface="Roboto"/>
                <a:cs typeface="Roboto"/>
                <a:sym typeface="Roboto"/>
              </a:rPr>
              <a:t>‹#›</a:t>
            </a:fld>
            <a:endParaRPr b="1" i="0" sz="800" u="none" cap="none" strike="noStrike">
              <a:solidFill>
                <a:schemeClr val="lt1"/>
              </a:solidFill>
              <a:latin typeface="Roboto"/>
              <a:ea typeface="Roboto"/>
              <a:cs typeface="Roboto"/>
              <a:sym typeface="Roboto"/>
            </a:endParaRPr>
          </a:p>
        </p:txBody>
      </p:sp>
      <p:sp>
        <p:nvSpPr>
          <p:cNvPr id="76" name="Google Shape;76;p17"/>
          <p:cNvSpPr txBox="1"/>
          <p:nvPr>
            <p:ph type="title"/>
          </p:nvPr>
        </p:nvSpPr>
        <p:spPr>
          <a:xfrm>
            <a:off x="628650" y="2364001"/>
            <a:ext cx="7886700" cy="415500"/>
          </a:xfrm>
          <a:prstGeom prst="rect">
            <a:avLst/>
          </a:prstGeom>
          <a:noFill/>
          <a:ln>
            <a:noFill/>
          </a:ln>
        </p:spPr>
        <p:txBody>
          <a:bodyPr anchorCtr="0" anchor="t" bIns="0" lIns="0" spcFirstLastPara="1" rIns="0" wrap="square" tIns="0">
            <a:spAutoFit/>
          </a:bodyPr>
          <a:lstStyle>
            <a:lvl1pPr lvl="0" rtl="0" algn="ctr">
              <a:lnSpc>
                <a:spcPct val="90000"/>
              </a:lnSpc>
              <a:spcBef>
                <a:spcPts val="0"/>
              </a:spcBef>
              <a:spcAft>
                <a:spcPts val="0"/>
              </a:spcAft>
              <a:buClr>
                <a:srgbClr val="5281AD"/>
              </a:buClr>
              <a:buSzPts val="3000"/>
              <a:buFont typeface="Rockwell"/>
              <a:buNone/>
              <a:defRPr sz="3000" cap="none">
                <a:solidFill>
                  <a:srgbClr val="5281AD"/>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77" name="Google Shape;77;p17"/>
          <p:cNvPicPr preferRelativeResize="0"/>
          <p:nvPr/>
        </p:nvPicPr>
        <p:blipFill rotWithShape="1">
          <a:blip r:embed="rId2">
            <a:alphaModFix/>
          </a:blip>
          <a:srcRect b="0" l="0" r="0" t="0"/>
          <a:stretch/>
        </p:blipFill>
        <p:spPr>
          <a:xfrm>
            <a:off x="6949440" y="331215"/>
            <a:ext cx="2057403" cy="3494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 name="Shape 78"/>
        <p:cNvGrpSpPr/>
        <p:nvPr/>
      </p:nvGrpSpPr>
      <p:grpSpPr>
        <a:xfrm>
          <a:off x="0" y="0"/>
          <a:ext cx="0" cy="0"/>
          <a:chOff x="0" y="0"/>
          <a:chExt cx="0" cy="0"/>
        </a:xfrm>
      </p:grpSpPr>
      <p:sp>
        <p:nvSpPr>
          <p:cNvPr id="79" name="Google Shape;79;p1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Rockwell"/>
              <a:buNone/>
              <a:defRPr sz="4500">
                <a:latin typeface="Rockwell"/>
                <a:ea typeface="Rockwell"/>
                <a:cs typeface="Rockwell"/>
                <a:sym typeface="Rockwe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8"/>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81" name="Google Shape;81;p18"/>
          <p:cNvSpPr txBox="1"/>
          <p:nvPr>
            <p:ph idx="12" type="sldNum"/>
          </p:nvPr>
        </p:nvSpPr>
        <p:spPr>
          <a:xfrm>
            <a:off x="8869680" y="4849140"/>
            <a:ext cx="274200" cy="205800"/>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pic>
        <p:nvPicPr>
          <p:cNvPr id="82" name="Google Shape;82;p18"/>
          <p:cNvPicPr preferRelativeResize="0"/>
          <p:nvPr/>
        </p:nvPicPr>
        <p:blipFill rotWithShape="1">
          <a:blip r:embed="rId2">
            <a:alphaModFix/>
          </a:blip>
          <a:srcRect b="0" l="0" r="0" t="0"/>
          <a:stretch/>
        </p:blipFill>
        <p:spPr>
          <a:xfrm>
            <a:off x="3144541" y="4017222"/>
            <a:ext cx="3349649" cy="56901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uble Content">
  <p:cSld name="Double Content">
    <p:spTree>
      <p:nvGrpSpPr>
        <p:cNvPr id="83" name="Shape 83"/>
        <p:cNvGrpSpPr/>
        <p:nvPr/>
      </p:nvGrpSpPr>
      <p:grpSpPr>
        <a:xfrm>
          <a:off x="0" y="0"/>
          <a:ext cx="0" cy="0"/>
          <a:chOff x="0" y="0"/>
          <a:chExt cx="0" cy="0"/>
        </a:xfrm>
      </p:grpSpPr>
      <p:sp>
        <p:nvSpPr>
          <p:cNvPr id="84" name="Google Shape;84;p19"/>
          <p:cNvSpPr txBox="1"/>
          <p:nvPr/>
        </p:nvSpPr>
        <p:spPr>
          <a:xfrm>
            <a:off x="8869680" y="4849140"/>
            <a:ext cx="274200" cy="20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 sz="800" u="none" cap="none" strike="noStrike">
                <a:solidFill>
                  <a:schemeClr val="lt1"/>
                </a:solidFill>
                <a:latin typeface="Roboto"/>
                <a:ea typeface="Roboto"/>
                <a:cs typeface="Roboto"/>
                <a:sym typeface="Roboto"/>
              </a:rPr>
              <a:t>‹#›</a:t>
            </a:fld>
            <a:endParaRPr b="1" i="0" sz="800" u="none" cap="none" strike="noStrike">
              <a:solidFill>
                <a:schemeClr val="lt1"/>
              </a:solidFill>
              <a:latin typeface="Roboto"/>
              <a:ea typeface="Roboto"/>
              <a:cs typeface="Roboto"/>
              <a:sym typeface="Roboto"/>
            </a:endParaRPr>
          </a:p>
        </p:txBody>
      </p:sp>
      <p:sp>
        <p:nvSpPr>
          <p:cNvPr id="85" name="Google Shape;85;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 name="Google Shape;86;p19"/>
          <p:cNvSpPr txBox="1"/>
          <p:nvPr>
            <p:ph idx="1" type="body"/>
          </p:nvPr>
        </p:nvSpPr>
        <p:spPr>
          <a:xfrm>
            <a:off x="628651" y="1393721"/>
            <a:ext cx="3840000" cy="3351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9"/>
          <p:cNvSpPr txBox="1"/>
          <p:nvPr>
            <p:ph idx="2" type="body"/>
          </p:nvPr>
        </p:nvSpPr>
        <p:spPr>
          <a:xfrm>
            <a:off x="4674869" y="1393721"/>
            <a:ext cx="3840600" cy="3351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8" name="Google Shape;88;p19"/>
          <p:cNvPicPr preferRelativeResize="0"/>
          <p:nvPr/>
        </p:nvPicPr>
        <p:blipFill rotWithShape="1">
          <a:blip r:embed="rId2">
            <a:alphaModFix/>
          </a:blip>
          <a:srcRect b="0" l="0" r="0" t="0"/>
          <a:stretch/>
        </p:blipFill>
        <p:spPr>
          <a:xfrm>
            <a:off x="6949440" y="604140"/>
            <a:ext cx="2057403" cy="34949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89" name="Shape 89"/>
        <p:cNvGrpSpPr/>
        <p:nvPr/>
      </p:nvGrpSpPr>
      <p:grpSpPr>
        <a:xfrm>
          <a:off x="0" y="0"/>
          <a:ext cx="0" cy="0"/>
          <a:chOff x="0" y="0"/>
          <a:chExt cx="0" cy="0"/>
        </a:xfrm>
      </p:grpSpPr>
      <p:sp>
        <p:nvSpPr>
          <p:cNvPr id="90" name="Google Shape;90;p20"/>
          <p:cNvSpPr txBox="1"/>
          <p:nvPr/>
        </p:nvSpPr>
        <p:spPr>
          <a:xfrm>
            <a:off x="8869680" y="4849140"/>
            <a:ext cx="274200" cy="20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 sz="800" u="none" cap="none" strike="noStrike">
                <a:solidFill>
                  <a:schemeClr val="lt1"/>
                </a:solidFill>
                <a:latin typeface="Roboto"/>
                <a:ea typeface="Roboto"/>
                <a:cs typeface="Roboto"/>
                <a:sym typeface="Roboto"/>
              </a:rPr>
              <a:t>‹#›</a:t>
            </a:fld>
            <a:endParaRPr b="1" i="0" sz="800" u="none" cap="none" strike="noStrike">
              <a:solidFill>
                <a:schemeClr val="lt1"/>
              </a:solidFill>
              <a:latin typeface="Roboto"/>
              <a:ea typeface="Roboto"/>
              <a:cs typeface="Roboto"/>
              <a:sym typeface="Roboto"/>
            </a:endParaRPr>
          </a:p>
        </p:txBody>
      </p:sp>
      <p:pic>
        <p:nvPicPr>
          <p:cNvPr id="91" name="Google Shape;91;p20"/>
          <p:cNvPicPr preferRelativeResize="0"/>
          <p:nvPr/>
        </p:nvPicPr>
        <p:blipFill rotWithShape="1">
          <a:blip r:embed="rId2">
            <a:alphaModFix/>
          </a:blip>
          <a:srcRect b="0" l="0" r="0" t="0"/>
          <a:stretch/>
        </p:blipFill>
        <p:spPr>
          <a:xfrm>
            <a:off x="6949440" y="331215"/>
            <a:ext cx="2057403" cy="34949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92" name="Shape 92"/>
        <p:cNvGrpSpPr/>
        <p:nvPr/>
      </p:nvGrpSpPr>
      <p:grpSpPr>
        <a:xfrm>
          <a:off x="0" y="0"/>
          <a:ext cx="0" cy="0"/>
          <a:chOff x="0" y="0"/>
          <a:chExt cx="0" cy="0"/>
        </a:xfrm>
      </p:grpSpPr>
      <p:sp>
        <p:nvSpPr>
          <p:cNvPr id="93" name="Google Shape;93;p2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21"/>
          <p:cNvSpPr txBox="1"/>
          <p:nvPr>
            <p:ph idx="12" type="sldNum"/>
          </p:nvPr>
        </p:nvSpPr>
        <p:spPr>
          <a:xfrm>
            <a:off x="8869680" y="4849140"/>
            <a:ext cx="274200" cy="205800"/>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95" name="Shape 95"/>
        <p:cNvGrpSpPr/>
        <p:nvPr/>
      </p:nvGrpSpPr>
      <p:grpSpPr>
        <a:xfrm>
          <a:off x="0" y="0"/>
          <a:ext cx="0" cy="0"/>
          <a:chOff x="0" y="0"/>
          <a:chExt cx="0" cy="0"/>
        </a:xfrm>
      </p:grpSpPr>
      <p:sp>
        <p:nvSpPr>
          <p:cNvPr descr="Map of North America" id="96" name="Google Shape;96;p22"/>
          <p:cNvSpPr/>
          <p:nvPr/>
        </p:nvSpPr>
        <p:spPr>
          <a:xfrm>
            <a:off x="3725663" y="0"/>
            <a:ext cx="5418337" cy="4815044"/>
          </a:xfrm>
          <a:custGeom>
            <a:rect b="b" l="l" r="r" t="t"/>
            <a:pathLst>
              <a:path extrusionOk="0" h="2169" w="2440">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a:gsLst>
              <a:gs pos="0">
                <a:srgbClr val="F5F3F1"/>
              </a:gs>
              <a:gs pos="100000">
                <a:srgbClr val="F5F3F1"/>
              </a:gs>
            </a:gsLst>
            <a:lin ang="5400012"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97" name="Google Shape;97;p22"/>
          <p:cNvSpPr txBox="1"/>
          <p:nvPr/>
        </p:nvSpPr>
        <p:spPr>
          <a:xfrm>
            <a:off x="8869680" y="4849140"/>
            <a:ext cx="274200" cy="205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fld id="{00000000-1234-1234-1234-123412341234}" type="slidenum">
              <a:rPr b="1" i="0" lang="en" sz="800" u="none" cap="none" strike="noStrike">
                <a:solidFill>
                  <a:schemeClr val="lt1"/>
                </a:solidFill>
                <a:latin typeface="Roboto"/>
                <a:ea typeface="Roboto"/>
                <a:cs typeface="Roboto"/>
                <a:sym typeface="Roboto"/>
              </a:rPr>
              <a:t>‹#›</a:t>
            </a:fld>
            <a:endParaRPr b="1" i="0" sz="800" u="none" cap="none" strike="noStrike">
              <a:solidFill>
                <a:schemeClr val="lt1"/>
              </a:solidFill>
              <a:latin typeface="Roboto"/>
              <a:ea typeface="Roboto"/>
              <a:cs typeface="Roboto"/>
              <a:sym typeface="Roboto"/>
            </a:endParaRPr>
          </a:p>
        </p:txBody>
      </p:sp>
      <p:pic>
        <p:nvPicPr>
          <p:cNvPr id="98" name="Google Shape;98;p22"/>
          <p:cNvPicPr preferRelativeResize="0"/>
          <p:nvPr/>
        </p:nvPicPr>
        <p:blipFill rotWithShape="1">
          <a:blip r:embed="rId2">
            <a:alphaModFix/>
          </a:blip>
          <a:srcRect b="0" l="0" r="0" t="0"/>
          <a:stretch/>
        </p:blipFill>
        <p:spPr>
          <a:xfrm>
            <a:off x="6949440" y="331215"/>
            <a:ext cx="2057403" cy="34949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theme" Target="../theme/theme3.xml"/><Relationship Id="rId10" Type="http://schemas.openxmlformats.org/officeDocument/2006/relationships/slideLayout" Target="../slideLayouts/slideLayout20.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000"/>
              <a:buFont typeface="Rockwell"/>
              <a:buNone/>
              <a:defRPr b="0" i="0" sz="3000" u="none" cap="none" strike="noStrike">
                <a:solidFill>
                  <a:schemeClr val="dk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a:ea typeface="Roboto"/>
                <a:cs typeface="Roboto"/>
                <a:sym typeface="Roboto"/>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Roboto"/>
                <a:ea typeface="Roboto"/>
                <a:cs typeface="Roboto"/>
                <a:sym typeface="Roboto"/>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Roboto"/>
                <a:ea typeface="Roboto"/>
                <a:cs typeface="Roboto"/>
                <a:sym typeface="Robot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53" name="Google Shape;53;p13"/>
          <p:cNvSpPr/>
          <p:nvPr/>
        </p:nvSpPr>
        <p:spPr>
          <a:xfrm>
            <a:off x="6464" y="4802693"/>
            <a:ext cx="7697400" cy="2742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54" name="Google Shape;54;p13"/>
          <p:cNvSpPr/>
          <p:nvPr/>
        </p:nvSpPr>
        <p:spPr>
          <a:xfrm>
            <a:off x="8868663" y="4814850"/>
            <a:ext cx="275400" cy="2742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pic>
        <p:nvPicPr>
          <p:cNvPr descr="A close up of a sign&#10;&#10;Description generated with high confidence" id="55" name="Google Shape;55;p13"/>
          <p:cNvPicPr preferRelativeResize="0"/>
          <p:nvPr/>
        </p:nvPicPr>
        <p:blipFill rotWithShape="1">
          <a:blip r:embed="rId1">
            <a:alphaModFix/>
          </a:blip>
          <a:srcRect b="0" l="0" r="0" t="0"/>
          <a:stretch/>
        </p:blipFill>
        <p:spPr>
          <a:xfrm>
            <a:off x="8077115" y="4746270"/>
            <a:ext cx="411826" cy="411480"/>
          </a:xfrm>
          <a:prstGeom prst="rect">
            <a:avLst/>
          </a:prstGeom>
          <a:noFill/>
          <a:ln>
            <a:noFill/>
          </a:ln>
        </p:spPr>
      </p:pic>
      <p:sp>
        <p:nvSpPr>
          <p:cNvPr id="56" name="Google Shape;56;p13"/>
          <p:cNvSpPr txBox="1"/>
          <p:nvPr>
            <p:ph idx="12" type="sldNum"/>
          </p:nvPr>
        </p:nvSpPr>
        <p:spPr>
          <a:xfrm>
            <a:off x="8869680" y="4849140"/>
            <a:ext cx="274200" cy="205800"/>
          </a:xfrm>
          <a:prstGeom prst="rect">
            <a:avLst/>
          </a:prstGeom>
          <a:noFill/>
          <a:ln>
            <a:noFill/>
          </a:ln>
        </p:spPr>
        <p:txBody>
          <a:bodyPr anchorCtr="0" anchor="t"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1pPr>
            <a:lvl2pPr indent="0" lvl="1"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2pPr>
            <a:lvl3pPr indent="0" lvl="2"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3pPr>
            <a:lvl4pPr indent="0" lvl="3"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4pPr>
            <a:lvl5pPr indent="0" lvl="4"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5pPr>
            <a:lvl6pPr indent="0" lvl="5"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6pPr>
            <a:lvl7pPr indent="0" lvl="6"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7pPr>
            <a:lvl8pPr indent="0" lvl="7"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8pPr>
            <a:lvl9pPr indent="0" lvl="8" marL="0" marR="0" rtl="0" algn="ctr">
              <a:lnSpc>
                <a:spcPct val="100000"/>
              </a:lnSpc>
              <a:spcBef>
                <a:spcPts val="0"/>
              </a:spcBef>
              <a:spcAft>
                <a:spcPts val="0"/>
              </a:spcAft>
              <a:buClr>
                <a:srgbClr val="000000"/>
              </a:buClr>
              <a:buSzPts val="800"/>
              <a:buFont typeface="Arial"/>
              <a:buNone/>
              <a:defRPr b="1" i="0" sz="800" u="none" cap="none" strike="noStrike">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13"/>
          <p:cNvSpPr/>
          <p:nvPr/>
        </p:nvSpPr>
        <p:spPr>
          <a:xfrm>
            <a:off x="0" y="4841750"/>
            <a:ext cx="2044200" cy="19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Quattrocento Sans"/>
                <a:ea typeface="Quattrocento Sans"/>
                <a:cs typeface="Quattrocento Sans"/>
                <a:sym typeface="Quattrocento Sans"/>
              </a:rPr>
              <a:t>Big Data Architecture &amp; Governance – 2023</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jpg"/><Relationship Id="rId4" Type="http://schemas.openxmlformats.org/officeDocument/2006/relationships/image" Target="../media/image1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7.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3"/>
          <p:cNvSpPr txBox="1"/>
          <p:nvPr>
            <p:ph type="ctrTitle"/>
          </p:nvPr>
        </p:nvSpPr>
        <p:spPr>
          <a:xfrm>
            <a:off x="1143000" y="458541"/>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Rockwell"/>
              <a:buNone/>
            </a:pPr>
            <a:r>
              <a:rPr lang="en"/>
              <a:t>Big Data Architecture and Governance</a:t>
            </a:r>
            <a:endParaRPr/>
          </a:p>
        </p:txBody>
      </p:sp>
      <p:sp>
        <p:nvSpPr>
          <p:cNvPr id="104" name="Google Shape;104;p23"/>
          <p:cNvSpPr txBox="1"/>
          <p:nvPr>
            <p:ph idx="1" type="subTitle"/>
          </p:nvPr>
        </p:nvSpPr>
        <p:spPr>
          <a:xfrm>
            <a:off x="848550" y="2368725"/>
            <a:ext cx="7446900" cy="1439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t/>
            </a:r>
            <a:endParaRPr/>
          </a:p>
          <a:p>
            <a:pPr indent="0" lvl="0" marL="0" rtl="0" algn="ctr">
              <a:lnSpc>
                <a:spcPct val="90000"/>
              </a:lnSpc>
              <a:spcBef>
                <a:spcPts val="800"/>
              </a:spcBef>
              <a:spcAft>
                <a:spcPts val="0"/>
              </a:spcAft>
              <a:buClr>
                <a:schemeClr val="dk1"/>
              </a:buClr>
              <a:buSzPts val="1800"/>
              <a:buNone/>
            </a:pPr>
            <a:r>
              <a:rPr lang="en"/>
              <a:t>Group Assignment  | </a:t>
            </a:r>
            <a:r>
              <a:rPr lang="en">
                <a:solidFill>
                  <a:srgbClr val="759ABD"/>
                </a:solidFill>
              </a:rPr>
              <a:t>Team 8 Dallas Police Incidents</a:t>
            </a:r>
            <a:endParaRPr/>
          </a:p>
          <a:p>
            <a:pPr indent="0" lvl="0" marL="0" rtl="0" algn="ctr">
              <a:lnSpc>
                <a:spcPct val="90000"/>
              </a:lnSpc>
              <a:spcBef>
                <a:spcPts val="800"/>
              </a:spcBef>
              <a:spcAft>
                <a:spcPts val="0"/>
              </a:spcAft>
              <a:buClr>
                <a:srgbClr val="759ABD"/>
              </a:buClr>
              <a:buSzPts val="1500"/>
              <a:buNone/>
            </a:pPr>
            <a:r>
              <a:rPr lang="en" sz="1500">
                <a:solidFill>
                  <a:srgbClr val="759ABD"/>
                </a:solidFill>
              </a:rPr>
              <a:t>Jin Ding - 002684907</a:t>
            </a:r>
            <a:br>
              <a:rPr lang="en" sz="1500">
                <a:solidFill>
                  <a:srgbClr val="759ABD"/>
                </a:solidFill>
              </a:rPr>
            </a:br>
            <a:r>
              <a:rPr lang="en" sz="1500">
                <a:solidFill>
                  <a:srgbClr val="759ABD"/>
                </a:solidFill>
              </a:rPr>
              <a:t>Lavina Pinto - 001564503</a:t>
            </a:r>
            <a:br>
              <a:rPr lang="en" sz="1500">
                <a:solidFill>
                  <a:srgbClr val="759ABD"/>
                </a:solidFill>
              </a:rPr>
            </a:br>
            <a:r>
              <a:rPr lang="en" sz="1500">
                <a:solidFill>
                  <a:srgbClr val="759ABD"/>
                </a:solidFill>
              </a:rPr>
              <a:t>Snehal Kisan Padekar - 002737903</a:t>
            </a:r>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83" name="Google Shape;183;p32"/>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Business Terms</a:t>
            </a:r>
            <a:endParaRPr sz="2900"/>
          </a:p>
        </p:txBody>
      </p:sp>
      <p:sp>
        <p:nvSpPr>
          <p:cNvPr id="184" name="Google Shape;184;p32"/>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85" name="Google Shape;185;p32"/>
          <p:cNvPicPr preferRelativeResize="0"/>
          <p:nvPr/>
        </p:nvPicPr>
        <p:blipFill>
          <a:blip r:embed="rId3">
            <a:alphaModFix/>
          </a:blip>
          <a:stretch>
            <a:fillRect/>
          </a:stretch>
        </p:blipFill>
        <p:spPr>
          <a:xfrm>
            <a:off x="188638" y="817650"/>
            <a:ext cx="8766727" cy="39537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92" name="Google Shape;192;p33"/>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Documentation - Vision Diagram</a:t>
            </a:r>
            <a:endParaRPr sz="2900"/>
          </a:p>
        </p:txBody>
      </p:sp>
      <p:sp>
        <p:nvSpPr>
          <p:cNvPr id="193" name="Google Shape;193;p33"/>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94" name="Google Shape;194;p33"/>
          <p:cNvPicPr preferRelativeResize="0"/>
          <p:nvPr/>
        </p:nvPicPr>
        <p:blipFill>
          <a:blip r:embed="rId3">
            <a:alphaModFix/>
          </a:blip>
          <a:stretch>
            <a:fillRect/>
          </a:stretch>
        </p:blipFill>
        <p:spPr>
          <a:xfrm>
            <a:off x="326125" y="893850"/>
            <a:ext cx="8491751" cy="38648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01" name="Google Shape;201;p34"/>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Profiling</a:t>
            </a:r>
            <a:endParaRPr sz="2900"/>
          </a:p>
        </p:txBody>
      </p:sp>
      <p:sp>
        <p:nvSpPr>
          <p:cNvPr id="202" name="Google Shape;202;p34"/>
          <p:cNvSpPr txBox="1"/>
          <p:nvPr/>
        </p:nvSpPr>
        <p:spPr>
          <a:xfrm>
            <a:off x="474900" y="817650"/>
            <a:ext cx="7326000" cy="458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Using pydata-profiling library</a:t>
            </a:r>
            <a:endParaRPr sz="1300">
              <a:solidFill>
                <a:srgbClr val="0F243E"/>
              </a:solidFill>
              <a:latin typeface="Roboto"/>
              <a:ea typeface="Roboto"/>
              <a:cs typeface="Roboto"/>
              <a:sym typeface="Roboto"/>
            </a:endParaRPr>
          </a:p>
        </p:txBody>
      </p:sp>
      <p:pic>
        <p:nvPicPr>
          <p:cNvPr id="203" name="Google Shape;203;p34"/>
          <p:cNvPicPr preferRelativeResize="0"/>
          <p:nvPr/>
        </p:nvPicPr>
        <p:blipFill>
          <a:blip r:embed="rId3">
            <a:alphaModFix/>
          </a:blip>
          <a:stretch>
            <a:fillRect/>
          </a:stretch>
        </p:blipFill>
        <p:spPr>
          <a:xfrm>
            <a:off x="628650" y="2714625"/>
            <a:ext cx="7010400" cy="1952625"/>
          </a:xfrm>
          <a:prstGeom prst="rect">
            <a:avLst/>
          </a:prstGeom>
          <a:noFill/>
          <a:ln cap="flat" cmpd="sng" w="19050">
            <a:solidFill>
              <a:schemeClr val="dk2"/>
            </a:solidFill>
            <a:prstDash val="solid"/>
            <a:round/>
            <a:headEnd len="sm" w="sm" type="none"/>
            <a:tailEnd len="sm" w="sm" type="none"/>
          </a:ln>
        </p:spPr>
      </p:pic>
      <p:pic>
        <p:nvPicPr>
          <p:cNvPr id="204" name="Google Shape;204;p34"/>
          <p:cNvPicPr preferRelativeResize="0"/>
          <p:nvPr/>
        </p:nvPicPr>
        <p:blipFill rotWithShape="1">
          <a:blip r:embed="rId4">
            <a:alphaModFix/>
          </a:blip>
          <a:srcRect b="152519" l="-14710" r="14709" t="-152520"/>
          <a:stretch/>
        </p:blipFill>
        <p:spPr>
          <a:xfrm>
            <a:off x="608863" y="1171650"/>
            <a:ext cx="7058028" cy="1380200"/>
          </a:xfrm>
          <a:prstGeom prst="rect">
            <a:avLst/>
          </a:prstGeom>
          <a:noFill/>
          <a:ln>
            <a:noFill/>
          </a:ln>
        </p:spPr>
      </p:pic>
      <p:pic>
        <p:nvPicPr>
          <p:cNvPr id="205" name="Google Shape;205;p34"/>
          <p:cNvPicPr preferRelativeResize="0"/>
          <p:nvPr/>
        </p:nvPicPr>
        <p:blipFill rotWithShape="1">
          <a:blip r:embed="rId4">
            <a:alphaModFix/>
          </a:blip>
          <a:srcRect b="0" l="7705" r="5330" t="0"/>
          <a:stretch/>
        </p:blipFill>
        <p:spPr>
          <a:xfrm>
            <a:off x="628650" y="1171650"/>
            <a:ext cx="7010401" cy="14572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12" name="Google Shape;212;p35"/>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Profiling</a:t>
            </a:r>
            <a:endParaRPr sz="2900"/>
          </a:p>
        </p:txBody>
      </p:sp>
      <p:pic>
        <p:nvPicPr>
          <p:cNvPr id="213" name="Google Shape;213;p35"/>
          <p:cNvPicPr preferRelativeResize="0"/>
          <p:nvPr/>
        </p:nvPicPr>
        <p:blipFill>
          <a:blip r:embed="rId3">
            <a:alphaModFix/>
          </a:blip>
          <a:stretch>
            <a:fillRect/>
          </a:stretch>
        </p:blipFill>
        <p:spPr>
          <a:xfrm>
            <a:off x="838200" y="1623525"/>
            <a:ext cx="5201545" cy="2834175"/>
          </a:xfrm>
          <a:prstGeom prst="rect">
            <a:avLst/>
          </a:prstGeom>
          <a:noFill/>
          <a:ln cap="flat" cmpd="sng" w="19050">
            <a:solidFill>
              <a:schemeClr val="dk2"/>
            </a:solidFill>
            <a:prstDash val="solid"/>
            <a:round/>
            <a:headEnd len="sm" w="sm" type="none"/>
            <a:tailEnd len="sm" w="sm" type="none"/>
          </a:ln>
        </p:spPr>
      </p:pic>
      <p:sp>
        <p:nvSpPr>
          <p:cNvPr id="214" name="Google Shape;214;p35"/>
          <p:cNvSpPr txBox="1"/>
          <p:nvPr/>
        </p:nvSpPr>
        <p:spPr>
          <a:xfrm>
            <a:off x="474900" y="817650"/>
            <a:ext cx="7326000" cy="458700"/>
          </a:xfrm>
          <a:prstGeom prst="rect">
            <a:avLst/>
          </a:prstGeom>
          <a:noFill/>
          <a:ln>
            <a:noFill/>
          </a:ln>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Using pydata-profiling library</a:t>
            </a:r>
            <a:endParaRPr sz="1300">
              <a:solidFill>
                <a:srgbClr val="0F243E"/>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21" name="Google Shape;221;p36"/>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Wrangling and Cleansing</a:t>
            </a:r>
            <a:endParaRPr sz="2900"/>
          </a:p>
        </p:txBody>
      </p:sp>
      <p:sp>
        <p:nvSpPr>
          <p:cNvPr id="222" name="Google Shape;222;p36"/>
          <p:cNvSpPr txBox="1"/>
          <p:nvPr/>
        </p:nvSpPr>
        <p:spPr>
          <a:xfrm>
            <a:off x="474875" y="1138850"/>
            <a:ext cx="8128500" cy="1779300"/>
          </a:xfrm>
          <a:prstGeom prst="rect">
            <a:avLst/>
          </a:prstGeom>
          <a:noFill/>
          <a:ln>
            <a:noFill/>
          </a:ln>
        </p:spPr>
        <p:txBody>
          <a:bodyPr anchorCtr="0" anchor="t" bIns="91425" lIns="91425" spcFirstLastPara="1" rIns="91425" wrap="square" tIns="91425">
            <a:spAutoFit/>
          </a:bodyPr>
          <a:lstStyle/>
          <a:p>
            <a:pPr indent="-298450" lvl="0" marL="457200" rtl="0" algn="just">
              <a:lnSpc>
                <a:spcPct val="115000"/>
              </a:lnSpc>
              <a:spcBef>
                <a:spcPts val="0"/>
              </a:spcBef>
              <a:spcAft>
                <a:spcPts val="0"/>
              </a:spcAft>
              <a:buClr>
                <a:srgbClr val="0F243E"/>
              </a:buClr>
              <a:buSzPts val="1100"/>
              <a:buFont typeface="Roboto"/>
              <a:buChar char="●"/>
            </a:pPr>
            <a:r>
              <a:rPr lang="en" sz="1100">
                <a:solidFill>
                  <a:srgbClr val="0F243E"/>
                </a:solidFill>
                <a:latin typeface="Roboto"/>
                <a:ea typeface="Roboto"/>
                <a:cs typeface="Roboto"/>
                <a:sym typeface="Roboto"/>
              </a:rPr>
              <a:t>Renamed columns according to the business terms. We defined business terms for the columns and renamed the columns to an appropriate column name in python.</a:t>
            </a:r>
            <a:endParaRPr sz="1100">
              <a:solidFill>
                <a:srgbClr val="0F243E"/>
              </a:solidFill>
              <a:latin typeface="Roboto"/>
              <a:ea typeface="Roboto"/>
              <a:cs typeface="Roboto"/>
              <a:sym typeface="Roboto"/>
            </a:endParaRPr>
          </a:p>
          <a:p>
            <a:pPr indent="0" lvl="0" marL="457200" rtl="0" algn="just">
              <a:lnSpc>
                <a:spcPct val="115000"/>
              </a:lnSpc>
              <a:spcBef>
                <a:spcPts val="1000"/>
              </a:spcBef>
              <a:spcAft>
                <a:spcPts val="0"/>
              </a:spcAft>
              <a:buNone/>
            </a:pPr>
            <a:r>
              <a:t/>
            </a:r>
            <a:endParaRPr sz="1100">
              <a:solidFill>
                <a:srgbClr val="0F243E"/>
              </a:solidFill>
              <a:latin typeface="Roboto"/>
              <a:ea typeface="Roboto"/>
              <a:cs typeface="Roboto"/>
              <a:sym typeface="Roboto"/>
            </a:endParaRPr>
          </a:p>
          <a:p>
            <a:pPr indent="0" lvl="0" marL="457200" rtl="0" algn="just">
              <a:lnSpc>
                <a:spcPct val="115000"/>
              </a:lnSpc>
              <a:spcBef>
                <a:spcPts val="1000"/>
              </a:spcBef>
              <a:spcAft>
                <a:spcPts val="0"/>
              </a:spcAft>
              <a:buNone/>
            </a:pPr>
            <a:r>
              <a:t/>
            </a:r>
            <a:endParaRPr sz="1100">
              <a:solidFill>
                <a:srgbClr val="0F243E"/>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23" name="Google Shape;223;p36"/>
          <p:cNvPicPr preferRelativeResize="0"/>
          <p:nvPr/>
        </p:nvPicPr>
        <p:blipFill>
          <a:blip r:embed="rId3">
            <a:alphaModFix/>
          </a:blip>
          <a:stretch>
            <a:fillRect/>
          </a:stretch>
        </p:blipFill>
        <p:spPr>
          <a:xfrm>
            <a:off x="1009650" y="1689425"/>
            <a:ext cx="5467351" cy="22063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30" name="Google Shape;230;p37"/>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Wrangling and Cleansing</a:t>
            </a:r>
            <a:endParaRPr sz="2900"/>
          </a:p>
        </p:txBody>
      </p:sp>
      <p:sp>
        <p:nvSpPr>
          <p:cNvPr id="231" name="Google Shape;231;p37"/>
          <p:cNvSpPr txBox="1"/>
          <p:nvPr/>
        </p:nvSpPr>
        <p:spPr>
          <a:xfrm>
            <a:off x="474875" y="920600"/>
            <a:ext cx="8128500" cy="1296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100">
              <a:solidFill>
                <a:srgbClr val="0F243E"/>
              </a:solidFill>
              <a:latin typeface="Roboto"/>
              <a:ea typeface="Roboto"/>
              <a:cs typeface="Roboto"/>
              <a:sym typeface="Roboto"/>
            </a:endParaRPr>
          </a:p>
          <a:p>
            <a:pPr indent="-311150" lvl="0" marL="457200" rtl="0" algn="l">
              <a:lnSpc>
                <a:spcPct val="115000"/>
              </a:lnSpc>
              <a:spcBef>
                <a:spcPts val="100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Checked null values</a:t>
            </a:r>
            <a:endParaRPr sz="1300">
              <a:solidFill>
                <a:srgbClr val="0F243E"/>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32" name="Google Shape;232;p37"/>
          <p:cNvPicPr preferRelativeResize="0"/>
          <p:nvPr/>
        </p:nvPicPr>
        <p:blipFill>
          <a:blip r:embed="rId3">
            <a:alphaModFix/>
          </a:blip>
          <a:stretch>
            <a:fillRect/>
          </a:stretch>
        </p:blipFill>
        <p:spPr>
          <a:xfrm>
            <a:off x="421775" y="1580476"/>
            <a:ext cx="4049850" cy="1888599"/>
          </a:xfrm>
          <a:prstGeom prst="rect">
            <a:avLst/>
          </a:prstGeom>
          <a:noFill/>
          <a:ln cap="flat" cmpd="sng" w="19050">
            <a:solidFill>
              <a:schemeClr val="dk2"/>
            </a:solidFill>
            <a:prstDash val="solid"/>
            <a:round/>
            <a:headEnd len="sm" w="sm" type="none"/>
            <a:tailEnd len="sm" w="sm" type="none"/>
          </a:ln>
        </p:spPr>
      </p:pic>
      <p:pic>
        <p:nvPicPr>
          <p:cNvPr id="233" name="Google Shape;233;p37"/>
          <p:cNvPicPr preferRelativeResize="0"/>
          <p:nvPr/>
        </p:nvPicPr>
        <p:blipFill rotWithShape="1">
          <a:blip r:embed="rId4">
            <a:alphaModFix/>
          </a:blip>
          <a:srcRect b="0" l="0" r="22540" t="0"/>
          <a:stretch/>
        </p:blipFill>
        <p:spPr>
          <a:xfrm>
            <a:off x="4760400" y="1802924"/>
            <a:ext cx="4383599" cy="1347225"/>
          </a:xfrm>
          <a:prstGeom prst="rect">
            <a:avLst/>
          </a:prstGeom>
          <a:noFill/>
          <a:ln cap="flat" cmpd="sng" w="19050">
            <a:solidFill>
              <a:schemeClr val="dk2"/>
            </a:solidFill>
            <a:prstDash val="solid"/>
            <a:round/>
            <a:headEnd len="sm" w="sm" type="none"/>
            <a:tailEnd len="sm" w="sm" type="none"/>
          </a:ln>
        </p:spPr>
      </p:pic>
      <p:sp>
        <p:nvSpPr>
          <p:cNvPr id="234" name="Google Shape;234;p37"/>
          <p:cNvSpPr txBox="1"/>
          <p:nvPr/>
        </p:nvSpPr>
        <p:spPr>
          <a:xfrm>
            <a:off x="4572000" y="920600"/>
            <a:ext cx="2707800" cy="74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300">
              <a:solidFill>
                <a:srgbClr val="0F243E"/>
              </a:solidFill>
              <a:latin typeface="Roboto"/>
              <a:ea typeface="Roboto"/>
              <a:cs typeface="Roboto"/>
              <a:sym typeface="Roboto"/>
            </a:endParaRPr>
          </a:p>
          <a:p>
            <a:pPr indent="-311150" lvl="0" marL="457200" rtl="0" algn="l">
              <a:lnSpc>
                <a:spcPct val="115000"/>
              </a:lnSpc>
              <a:spcBef>
                <a:spcPts val="100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Dropped duplicates</a:t>
            </a:r>
            <a:endParaRPr sz="13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41" name="Google Shape;241;p38"/>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Wrangling and Cleansing</a:t>
            </a:r>
            <a:endParaRPr sz="2900"/>
          </a:p>
        </p:txBody>
      </p:sp>
      <p:sp>
        <p:nvSpPr>
          <p:cNvPr id="242" name="Google Shape;242;p38"/>
          <p:cNvSpPr txBox="1"/>
          <p:nvPr/>
        </p:nvSpPr>
        <p:spPr>
          <a:xfrm>
            <a:off x="474875" y="1138850"/>
            <a:ext cx="8128500" cy="1907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rgbClr val="0F243E"/>
              </a:buClr>
              <a:buSzPts val="1100"/>
              <a:buFont typeface="Roboto"/>
              <a:buChar char="●"/>
            </a:pPr>
            <a:r>
              <a:rPr lang="en" sz="1100">
                <a:solidFill>
                  <a:srgbClr val="0F243E"/>
                </a:solidFill>
                <a:latin typeface="Roboto"/>
                <a:ea typeface="Roboto"/>
                <a:cs typeface="Roboto"/>
                <a:sym typeface="Roboto"/>
              </a:rPr>
              <a:t>Renamed the column state </a:t>
            </a:r>
            <a:endParaRPr sz="1100">
              <a:solidFill>
                <a:srgbClr val="0F243E"/>
              </a:solidFill>
              <a:latin typeface="Roboto"/>
              <a:ea typeface="Roboto"/>
              <a:cs typeface="Roboto"/>
              <a:sym typeface="Roboto"/>
            </a:endParaRPr>
          </a:p>
          <a:p>
            <a:pPr indent="0" lvl="0" marL="457200" rtl="0" algn="l">
              <a:lnSpc>
                <a:spcPct val="115000"/>
              </a:lnSpc>
              <a:spcBef>
                <a:spcPts val="1000"/>
              </a:spcBef>
              <a:spcAft>
                <a:spcPts val="0"/>
              </a:spcAft>
              <a:buNone/>
            </a:pPr>
            <a:r>
              <a:rPr lang="en" sz="1100">
                <a:solidFill>
                  <a:srgbClr val="0F243E"/>
                </a:solidFill>
                <a:latin typeface="Roboto"/>
                <a:ea typeface="Roboto"/>
                <a:cs typeface="Roboto"/>
                <a:sym typeface="Roboto"/>
              </a:rPr>
              <a:t>to its full name</a:t>
            </a:r>
            <a:endParaRPr sz="1100">
              <a:solidFill>
                <a:srgbClr val="0F243E"/>
              </a:solidFill>
              <a:latin typeface="Roboto"/>
              <a:ea typeface="Roboto"/>
              <a:cs typeface="Roboto"/>
              <a:sym typeface="Roboto"/>
            </a:endParaRPr>
          </a:p>
          <a:p>
            <a:pPr indent="-298450" lvl="0" marL="457200" rtl="0" algn="l">
              <a:lnSpc>
                <a:spcPct val="115000"/>
              </a:lnSpc>
              <a:spcBef>
                <a:spcPts val="1000"/>
              </a:spcBef>
              <a:spcAft>
                <a:spcPts val="0"/>
              </a:spcAft>
              <a:buClr>
                <a:srgbClr val="0F243E"/>
              </a:buClr>
              <a:buSzPts val="1100"/>
              <a:buFont typeface="Roboto"/>
              <a:buChar char="●"/>
            </a:pPr>
            <a:r>
              <a:rPr lang="en" sz="1100">
                <a:solidFill>
                  <a:srgbClr val="0F243E"/>
                </a:solidFill>
                <a:latin typeface="Roboto"/>
                <a:ea typeface="Roboto"/>
                <a:cs typeface="Roboto"/>
                <a:sym typeface="Roboto"/>
              </a:rPr>
              <a:t>Renamed the day of the week</a:t>
            </a:r>
            <a:endParaRPr sz="1100">
              <a:solidFill>
                <a:srgbClr val="0F243E"/>
              </a:solidFill>
              <a:latin typeface="Roboto"/>
              <a:ea typeface="Roboto"/>
              <a:cs typeface="Roboto"/>
              <a:sym typeface="Roboto"/>
            </a:endParaRPr>
          </a:p>
          <a:p>
            <a:pPr indent="0" lvl="0" marL="457200" rtl="0" algn="l">
              <a:lnSpc>
                <a:spcPct val="115000"/>
              </a:lnSpc>
              <a:spcBef>
                <a:spcPts val="1000"/>
              </a:spcBef>
              <a:spcAft>
                <a:spcPts val="0"/>
              </a:spcAft>
              <a:buNone/>
            </a:pPr>
            <a:r>
              <a:rPr lang="en" sz="1100">
                <a:solidFill>
                  <a:srgbClr val="0F243E"/>
                </a:solidFill>
                <a:latin typeface="Roboto"/>
                <a:ea typeface="Roboto"/>
                <a:cs typeface="Roboto"/>
                <a:sym typeface="Roboto"/>
              </a:rPr>
              <a:t>to its full name </a:t>
            </a:r>
            <a:endParaRPr sz="1100">
              <a:solidFill>
                <a:srgbClr val="0F243E"/>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43" name="Google Shape;243;p38"/>
          <p:cNvPicPr preferRelativeResize="0"/>
          <p:nvPr/>
        </p:nvPicPr>
        <p:blipFill>
          <a:blip r:embed="rId3">
            <a:alphaModFix/>
          </a:blip>
          <a:stretch>
            <a:fillRect/>
          </a:stretch>
        </p:blipFill>
        <p:spPr>
          <a:xfrm>
            <a:off x="3495675" y="972300"/>
            <a:ext cx="5419725" cy="31989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50" name="Google Shape;250;p39"/>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 Wrangling and Cleansing</a:t>
            </a:r>
            <a:endParaRPr sz="2900"/>
          </a:p>
        </p:txBody>
      </p:sp>
      <p:sp>
        <p:nvSpPr>
          <p:cNvPr id="251" name="Google Shape;251;p39"/>
          <p:cNvSpPr txBox="1"/>
          <p:nvPr/>
        </p:nvSpPr>
        <p:spPr>
          <a:xfrm>
            <a:off x="474875" y="1138850"/>
            <a:ext cx="8128500" cy="1651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100">
              <a:solidFill>
                <a:srgbClr val="0F243E"/>
              </a:solidFill>
              <a:latin typeface="Roboto"/>
              <a:ea typeface="Roboto"/>
              <a:cs typeface="Roboto"/>
              <a:sym typeface="Roboto"/>
            </a:endParaRPr>
          </a:p>
          <a:p>
            <a:pPr indent="-298450" lvl="0" marL="457200" rtl="0" algn="just">
              <a:lnSpc>
                <a:spcPct val="115000"/>
              </a:lnSpc>
              <a:spcBef>
                <a:spcPts val="1000"/>
              </a:spcBef>
              <a:spcAft>
                <a:spcPts val="0"/>
              </a:spcAft>
              <a:buClr>
                <a:srgbClr val="0F243E"/>
              </a:buClr>
              <a:buSzPts val="1100"/>
              <a:buFont typeface="Roboto"/>
              <a:buChar char="●"/>
            </a:pPr>
            <a:r>
              <a:rPr lang="en" sz="1100">
                <a:solidFill>
                  <a:srgbClr val="0F243E"/>
                </a:solidFill>
                <a:latin typeface="Roboto"/>
                <a:ea typeface="Roboto"/>
                <a:cs typeface="Roboto"/>
                <a:sym typeface="Roboto"/>
              </a:rPr>
              <a:t>The column City had many uncleaned data for the city name like DAAL, DALALS, DALAS So we renamed them all to Dallas.</a:t>
            </a:r>
            <a:endParaRPr sz="1100">
              <a:solidFill>
                <a:srgbClr val="0F243E"/>
              </a:solidFill>
              <a:latin typeface="Roboto"/>
              <a:ea typeface="Roboto"/>
              <a:cs typeface="Roboto"/>
              <a:sym typeface="Roboto"/>
            </a:endParaRPr>
          </a:p>
          <a:p>
            <a:pPr indent="-298450" lvl="0" marL="457200" rtl="0" algn="just">
              <a:lnSpc>
                <a:spcPct val="115000"/>
              </a:lnSpc>
              <a:spcBef>
                <a:spcPts val="0"/>
              </a:spcBef>
              <a:spcAft>
                <a:spcPts val="0"/>
              </a:spcAft>
              <a:buClr>
                <a:srgbClr val="0F243E"/>
              </a:buClr>
              <a:buSzPts val="1100"/>
              <a:buFont typeface="Roboto"/>
              <a:buChar char="●"/>
            </a:pPr>
            <a:r>
              <a:rPr lang="en" sz="1100">
                <a:solidFill>
                  <a:srgbClr val="0F243E"/>
                </a:solidFill>
                <a:latin typeface="Roboto"/>
                <a:ea typeface="Roboto"/>
                <a:cs typeface="Roboto"/>
                <a:sym typeface="Roboto"/>
              </a:rPr>
              <a:t>We renamed the State as Texas wherever the city is Dallas.</a:t>
            </a:r>
            <a:endParaRPr sz="1100">
              <a:solidFill>
                <a:srgbClr val="0F243E"/>
              </a:solidFill>
              <a:latin typeface="Roboto"/>
              <a:ea typeface="Roboto"/>
              <a:cs typeface="Roboto"/>
              <a:sym typeface="Roboto"/>
            </a:endParaRPr>
          </a:p>
          <a:p>
            <a:pPr indent="0" lvl="0" marL="0" rtl="0" algn="l">
              <a:spcBef>
                <a:spcPts val="10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52" name="Google Shape;252;p39"/>
          <p:cNvPicPr preferRelativeResize="0"/>
          <p:nvPr/>
        </p:nvPicPr>
        <p:blipFill>
          <a:blip r:embed="rId3">
            <a:alphaModFix/>
          </a:blip>
          <a:stretch>
            <a:fillRect/>
          </a:stretch>
        </p:blipFill>
        <p:spPr>
          <a:xfrm>
            <a:off x="142875" y="2414450"/>
            <a:ext cx="4566457" cy="2048650"/>
          </a:xfrm>
          <a:prstGeom prst="rect">
            <a:avLst/>
          </a:prstGeom>
          <a:noFill/>
          <a:ln cap="flat" cmpd="sng" w="19050">
            <a:solidFill>
              <a:schemeClr val="dk2"/>
            </a:solidFill>
            <a:prstDash val="solid"/>
            <a:round/>
            <a:headEnd len="sm" w="sm" type="none"/>
            <a:tailEnd len="sm" w="sm" type="none"/>
          </a:ln>
        </p:spPr>
      </p:pic>
      <p:pic>
        <p:nvPicPr>
          <p:cNvPr id="253" name="Google Shape;253;p39"/>
          <p:cNvPicPr preferRelativeResize="0"/>
          <p:nvPr/>
        </p:nvPicPr>
        <p:blipFill>
          <a:blip r:embed="rId4">
            <a:alphaModFix/>
          </a:blip>
          <a:stretch>
            <a:fillRect/>
          </a:stretch>
        </p:blipFill>
        <p:spPr>
          <a:xfrm>
            <a:off x="4667250" y="2414450"/>
            <a:ext cx="4360076" cy="2048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60" name="Google Shape;260;p40"/>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Database Installation</a:t>
            </a:r>
            <a:endParaRPr sz="2900"/>
          </a:p>
        </p:txBody>
      </p:sp>
      <p:sp>
        <p:nvSpPr>
          <p:cNvPr id="261" name="Google Shape;261;p40"/>
          <p:cNvSpPr txBox="1"/>
          <p:nvPr/>
        </p:nvSpPr>
        <p:spPr>
          <a:xfrm>
            <a:off x="474875" y="1138850"/>
            <a:ext cx="8128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 sz="1300">
                <a:solidFill>
                  <a:srgbClr val="0F243E"/>
                </a:solidFill>
                <a:latin typeface="Roboto"/>
                <a:ea typeface="Roboto"/>
                <a:cs typeface="Roboto"/>
                <a:sym typeface="Roboto"/>
              </a:rPr>
              <a:t>Installed Neo4j Database</a:t>
            </a:r>
            <a:endParaRPr sz="1300">
              <a:solidFill>
                <a:srgbClr val="0F243E"/>
              </a:solidFill>
              <a:latin typeface="Roboto"/>
              <a:ea typeface="Roboto"/>
              <a:cs typeface="Roboto"/>
              <a:sym typeface="Roboto"/>
            </a:endParaRPr>
          </a:p>
        </p:txBody>
      </p:sp>
      <p:pic>
        <p:nvPicPr>
          <p:cNvPr id="262" name="Google Shape;262;p40"/>
          <p:cNvPicPr preferRelativeResize="0"/>
          <p:nvPr/>
        </p:nvPicPr>
        <p:blipFill>
          <a:blip r:embed="rId3">
            <a:alphaModFix/>
          </a:blip>
          <a:stretch>
            <a:fillRect/>
          </a:stretch>
        </p:blipFill>
        <p:spPr>
          <a:xfrm>
            <a:off x="125075" y="1523750"/>
            <a:ext cx="8893825" cy="30643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69" name="Google Shape;269;p41"/>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Database Installation</a:t>
            </a:r>
            <a:endParaRPr sz="2900"/>
          </a:p>
        </p:txBody>
      </p:sp>
      <p:sp>
        <p:nvSpPr>
          <p:cNvPr id="270" name="Google Shape;270;p41"/>
          <p:cNvSpPr txBox="1"/>
          <p:nvPr/>
        </p:nvSpPr>
        <p:spPr>
          <a:xfrm>
            <a:off x="474875" y="1138850"/>
            <a:ext cx="3573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None/>
            </a:pPr>
            <a:r>
              <a:rPr lang="en" sz="1300">
                <a:solidFill>
                  <a:srgbClr val="0F243E"/>
                </a:solidFill>
                <a:latin typeface="Roboto"/>
                <a:ea typeface="Roboto"/>
                <a:cs typeface="Roboto"/>
                <a:sym typeface="Roboto"/>
              </a:rPr>
              <a:t>Changed memory settings for faster loading and processing of data.</a:t>
            </a:r>
            <a:endParaRPr>
              <a:latin typeface="Roboto"/>
              <a:ea typeface="Roboto"/>
              <a:cs typeface="Roboto"/>
              <a:sym typeface="Roboto"/>
            </a:endParaRPr>
          </a:p>
        </p:txBody>
      </p:sp>
      <p:pic>
        <p:nvPicPr>
          <p:cNvPr id="271" name="Google Shape;271;p41"/>
          <p:cNvPicPr preferRelativeResize="0"/>
          <p:nvPr/>
        </p:nvPicPr>
        <p:blipFill>
          <a:blip r:embed="rId3">
            <a:alphaModFix/>
          </a:blip>
          <a:stretch>
            <a:fillRect/>
          </a:stretch>
        </p:blipFill>
        <p:spPr>
          <a:xfrm>
            <a:off x="4047875" y="1025700"/>
            <a:ext cx="4906599" cy="33969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4"/>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11" name="Google Shape;111;p24"/>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Dataset </a:t>
            </a:r>
            <a:r>
              <a:rPr lang="en" sz="2900"/>
              <a:t>Case - Dallas Police Incidents</a:t>
            </a:r>
            <a:endParaRPr sz="2900"/>
          </a:p>
        </p:txBody>
      </p:sp>
      <p:sp>
        <p:nvSpPr>
          <p:cNvPr id="112" name="Google Shape;112;p24"/>
          <p:cNvSpPr txBox="1"/>
          <p:nvPr/>
        </p:nvSpPr>
        <p:spPr>
          <a:xfrm>
            <a:off x="474875" y="1138850"/>
            <a:ext cx="8128500" cy="2204400"/>
          </a:xfrm>
          <a:prstGeom prst="rect">
            <a:avLst/>
          </a:prstGeom>
          <a:noFill/>
          <a:ln>
            <a:noFill/>
          </a:ln>
        </p:spPr>
        <p:txBody>
          <a:bodyPr anchorCtr="0" anchor="t" bIns="91425" lIns="91425" spcFirstLastPara="1" rIns="91425" wrap="square" tIns="91425">
            <a:spAutoFit/>
          </a:bodyPr>
          <a:lstStyle/>
          <a:p>
            <a:pPr indent="-320675" lvl="0" marL="457200" rtl="0" algn="just">
              <a:lnSpc>
                <a:spcPct val="115000"/>
              </a:lnSpc>
              <a:spcBef>
                <a:spcPts val="1800"/>
              </a:spcBef>
              <a:spcAft>
                <a:spcPts val="0"/>
              </a:spcAft>
              <a:buSzPts val="1450"/>
              <a:buFont typeface="Roboto"/>
              <a:buChar char="●"/>
            </a:pPr>
            <a:r>
              <a:rPr lang="en" sz="1450">
                <a:highlight>
                  <a:srgbClr val="FFFFFF"/>
                </a:highlight>
                <a:latin typeface="Roboto"/>
                <a:ea typeface="Roboto"/>
                <a:cs typeface="Roboto"/>
                <a:sym typeface="Roboto"/>
              </a:rPr>
              <a:t>This dataset represents the Dallas Police Public Data - RMS Incidents beginning June 1, 2014 to current-date, and it reflects crimes as reported to the Dallas Police Department as of the current date.</a:t>
            </a:r>
            <a:endParaRPr sz="1450">
              <a:highlight>
                <a:srgbClr val="FFFFFF"/>
              </a:highlight>
              <a:latin typeface="Roboto"/>
              <a:ea typeface="Roboto"/>
              <a:cs typeface="Roboto"/>
              <a:sym typeface="Roboto"/>
            </a:endParaRPr>
          </a:p>
          <a:p>
            <a:pPr indent="-320675" lvl="0" marL="457200" rtl="0" algn="just">
              <a:lnSpc>
                <a:spcPct val="115000"/>
              </a:lnSpc>
              <a:spcBef>
                <a:spcPts val="0"/>
              </a:spcBef>
              <a:spcAft>
                <a:spcPts val="0"/>
              </a:spcAft>
              <a:buSzPts val="1450"/>
              <a:buFont typeface="Roboto"/>
              <a:buChar char="●"/>
            </a:pPr>
            <a:r>
              <a:rPr lang="en" sz="1450">
                <a:highlight>
                  <a:srgbClr val="FFFFFF"/>
                </a:highlight>
                <a:latin typeface="Roboto"/>
                <a:ea typeface="Roboto"/>
                <a:cs typeface="Roboto"/>
                <a:sym typeface="Roboto"/>
              </a:rPr>
              <a:t>The Dallas Police Department strives to collect and disseminate police report information in a timely, accurate manner.</a:t>
            </a:r>
            <a:endParaRPr sz="1450">
              <a:highlight>
                <a:srgbClr val="FFFFFF"/>
              </a:highlight>
              <a:latin typeface="Roboto"/>
              <a:ea typeface="Roboto"/>
              <a:cs typeface="Roboto"/>
              <a:sym typeface="Roboto"/>
            </a:endParaRPr>
          </a:p>
          <a:p>
            <a:pPr indent="-320675" lvl="0" marL="457200" rtl="0" algn="just">
              <a:lnSpc>
                <a:spcPct val="115000"/>
              </a:lnSpc>
              <a:spcBef>
                <a:spcPts val="0"/>
              </a:spcBef>
              <a:spcAft>
                <a:spcPts val="0"/>
              </a:spcAft>
              <a:buSzPts val="1450"/>
              <a:buFont typeface="Roboto"/>
              <a:buChar char="●"/>
            </a:pPr>
            <a:r>
              <a:rPr lang="en" sz="1450">
                <a:highlight>
                  <a:srgbClr val="FFFFFF"/>
                </a:highlight>
                <a:latin typeface="Roboto"/>
                <a:ea typeface="Roboto"/>
                <a:cs typeface="Roboto"/>
                <a:sym typeface="Roboto"/>
              </a:rPr>
              <a:t>This dataset can make it easier for citizens to access offense reports. To ensure that privacy concerns are protected and legal standards are met, report data is "filtered" prior to being made available to the public. </a:t>
            </a:r>
            <a:endParaRPr sz="1450">
              <a:highlight>
                <a:srgbClr val="FFFFFF"/>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78" name="Google Shape;278;p42"/>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Graph Data Modeling</a:t>
            </a:r>
            <a:endParaRPr sz="2900"/>
          </a:p>
        </p:txBody>
      </p:sp>
      <p:pic>
        <p:nvPicPr>
          <p:cNvPr id="279" name="Google Shape;279;p42"/>
          <p:cNvPicPr preferRelativeResize="0"/>
          <p:nvPr/>
        </p:nvPicPr>
        <p:blipFill>
          <a:blip r:embed="rId3">
            <a:alphaModFix/>
          </a:blip>
          <a:stretch>
            <a:fillRect/>
          </a:stretch>
        </p:blipFill>
        <p:spPr>
          <a:xfrm>
            <a:off x="1885888" y="920600"/>
            <a:ext cx="5372232" cy="38570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86" name="Google Shape;286;p43"/>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Graph Data Modeling</a:t>
            </a:r>
            <a:endParaRPr sz="2900"/>
          </a:p>
        </p:txBody>
      </p:sp>
      <p:sp>
        <p:nvSpPr>
          <p:cNvPr id="287" name="Google Shape;287;p43"/>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88" name="Google Shape;288;p43"/>
          <p:cNvPicPr preferRelativeResize="0"/>
          <p:nvPr/>
        </p:nvPicPr>
        <p:blipFill>
          <a:blip r:embed="rId3">
            <a:alphaModFix/>
          </a:blip>
          <a:stretch>
            <a:fillRect/>
          </a:stretch>
        </p:blipFill>
        <p:spPr>
          <a:xfrm>
            <a:off x="169950" y="1138850"/>
            <a:ext cx="4497302" cy="2665676"/>
          </a:xfrm>
          <a:prstGeom prst="rect">
            <a:avLst/>
          </a:prstGeom>
          <a:noFill/>
          <a:ln cap="flat" cmpd="sng" w="19050">
            <a:solidFill>
              <a:schemeClr val="dk2"/>
            </a:solidFill>
            <a:prstDash val="solid"/>
            <a:round/>
            <a:headEnd len="sm" w="sm" type="none"/>
            <a:tailEnd len="sm" w="sm" type="none"/>
          </a:ln>
        </p:spPr>
      </p:pic>
      <p:pic>
        <p:nvPicPr>
          <p:cNvPr id="289" name="Google Shape;289;p43"/>
          <p:cNvPicPr preferRelativeResize="0"/>
          <p:nvPr/>
        </p:nvPicPr>
        <p:blipFill>
          <a:blip r:embed="rId4">
            <a:alphaModFix/>
          </a:blip>
          <a:stretch>
            <a:fillRect/>
          </a:stretch>
        </p:blipFill>
        <p:spPr>
          <a:xfrm>
            <a:off x="4667250" y="1138850"/>
            <a:ext cx="4276725" cy="26656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296" name="Google Shape;296;p44"/>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900"/>
              <a:t>Data Mapping and Integration</a:t>
            </a:r>
            <a:endParaRPr sz="2900"/>
          </a:p>
          <a:p>
            <a:pPr indent="0" lvl="0" marL="0" marR="0" rtl="0" algn="l">
              <a:lnSpc>
                <a:spcPct val="90000"/>
              </a:lnSpc>
              <a:spcBef>
                <a:spcPts val="0"/>
              </a:spcBef>
              <a:spcAft>
                <a:spcPts val="0"/>
              </a:spcAft>
              <a:buNone/>
            </a:pPr>
            <a:r>
              <a:t/>
            </a:r>
            <a:endParaRPr sz="2900"/>
          </a:p>
        </p:txBody>
      </p:sp>
      <p:sp>
        <p:nvSpPr>
          <p:cNvPr id="297" name="Google Shape;297;p44"/>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98" name="Google Shape;298;p44"/>
          <p:cNvPicPr preferRelativeResize="0"/>
          <p:nvPr/>
        </p:nvPicPr>
        <p:blipFill>
          <a:blip r:embed="rId3">
            <a:alphaModFix/>
          </a:blip>
          <a:stretch>
            <a:fillRect/>
          </a:stretch>
        </p:blipFill>
        <p:spPr>
          <a:xfrm>
            <a:off x="5480525" y="760500"/>
            <a:ext cx="3078800" cy="3916276"/>
          </a:xfrm>
          <a:prstGeom prst="rect">
            <a:avLst/>
          </a:prstGeom>
          <a:noFill/>
          <a:ln cap="flat" cmpd="sng" w="19050">
            <a:solidFill>
              <a:schemeClr val="dk2"/>
            </a:solidFill>
            <a:prstDash val="solid"/>
            <a:round/>
            <a:headEnd len="sm" w="sm" type="none"/>
            <a:tailEnd len="sm" w="sm" type="none"/>
          </a:ln>
        </p:spPr>
      </p:pic>
      <p:pic>
        <p:nvPicPr>
          <p:cNvPr id="299" name="Google Shape;299;p44"/>
          <p:cNvPicPr preferRelativeResize="0"/>
          <p:nvPr/>
        </p:nvPicPr>
        <p:blipFill>
          <a:blip r:embed="rId4">
            <a:alphaModFix/>
          </a:blip>
          <a:stretch>
            <a:fillRect/>
          </a:stretch>
        </p:blipFill>
        <p:spPr>
          <a:xfrm>
            <a:off x="1090475" y="676275"/>
            <a:ext cx="1233625" cy="4000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06" name="Google Shape;306;p45"/>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Cypher Scripts - Indexes</a:t>
            </a:r>
            <a:endParaRPr sz="2900"/>
          </a:p>
        </p:txBody>
      </p:sp>
      <p:sp>
        <p:nvSpPr>
          <p:cNvPr id="307" name="Google Shape;307;p45"/>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08" name="Google Shape;308;p45"/>
          <p:cNvPicPr preferRelativeResize="0"/>
          <p:nvPr/>
        </p:nvPicPr>
        <p:blipFill>
          <a:blip r:embed="rId3">
            <a:alphaModFix/>
          </a:blip>
          <a:stretch>
            <a:fillRect/>
          </a:stretch>
        </p:blipFill>
        <p:spPr>
          <a:xfrm>
            <a:off x="357188" y="1200775"/>
            <a:ext cx="8429625" cy="2741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15" name="Google Shape;315;p46"/>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Cypher Scripts - Nodes</a:t>
            </a:r>
            <a:endParaRPr sz="2900"/>
          </a:p>
        </p:txBody>
      </p:sp>
      <p:sp>
        <p:nvSpPr>
          <p:cNvPr id="316" name="Google Shape;316;p46"/>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17" name="Google Shape;317;p46"/>
          <p:cNvPicPr preferRelativeResize="0"/>
          <p:nvPr/>
        </p:nvPicPr>
        <p:blipFill>
          <a:blip r:embed="rId3">
            <a:alphaModFix/>
          </a:blip>
          <a:stretch>
            <a:fillRect/>
          </a:stretch>
        </p:blipFill>
        <p:spPr>
          <a:xfrm>
            <a:off x="721925" y="920600"/>
            <a:ext cx="7700153" cy="378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7"/>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24" name="Google Shape;324;p47"/>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Cypher Scripts - Relationships</a:t>
            </a:r>
            <a:endParaRPr sz="2900"/>
          </a:p>
        </p:txBody>
      </p:sp>
      <p:pic>
        <p:nvPicPr>
          <p:cNvPr id="325" name="Google Shape;325;p47"/>
          <p:cNvPicPr preferRelativeResize="0"/>
          <p:nvPr/>
        </p:nvPicPr>
        <p:blipFill rotWithShape="1">
          <a:blip r:embed="rId3">
            <a:alphaModFix/>
          </a:blip>
          <a:srcRect b="0" l="0" r="20854" t="0"/>
          <a:stretch/>
        </p:blipFill>
        <p:spPr>
          <a:xfrm>
            <a:off x="1064588" y="893850"/>
            <a:ext cx="7014828" cy="3903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32" name="Google Shape;332;p48"/>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 Visualization - Data Source</a:t>
            </a:r>
            <a:endParaRPr sz="2900"/>
          </a:p>
        </p:txBody>
      </p:sp>
      <p:sp>
        <p:nvSpPr>
          <p:cNvPr id="333" name="Google Shape;333;p48"/>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34" name="Google Shape;334;p48"/>
          <p:cNvPicPr preferRelativeResize="0"/>
          <p:nvPr/>
        </p:nvPicPr>
        <p:blipFill>
          <a:blip r:embed="rId3">
            <a:alphaModFix/>
          </a:blip>
          <a:stretch>
            <a:fillRect/>
          </a:stretch>
        </p:blipFill>
        <p:spPr>
          <a:xfrm>
            <a:off x="666212" y="817650"/>
            <a:ext cx="7811575" cy="39354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41" name="Google Shape;341;p49"/>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 Visualization</a:t>
            </a:r>
            <a:endParaRPr sz="2900"/>
          </a:p>
        </p:txBody>
      </p:sp>
      <p:sp>
        <p:nvSpPr>
          <p:cNvPr id="342" name="Google Shape;342;p49"/>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43" name="Google Shape;343;p49"/>
          <p:cNvPicPr preferRelativeResize="0"/>
          <p:nvPr/>
        </p:nvPicPr>
        <p:blipFill>
          <a:blip r:embed="rId3">
            <a:alphaModFix/>
          </a:blip>
          <a:stretch>
            <a:fillRect/>
          </a:stretch>
        </p:blipFill>
        <p:spPr>
          <a:xfrm>
            <a:off x="16425" y="866775"/>
            <a:ext cx="9144002" cy="3515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50" name="Google Shape;350;p50"/>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 Visualization</a:t>
            </a:r>
            <a:endParaRPr sz="2900"/>
          </a:p>
        </p:txBody>
      </p:sp>
      <p:sp>
        <p:nvSpPr>
          <p:cNvPr id="351" name="Google Shape;351;p50"/>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52" name="Google Shape;352;p50"/>
          <p:cNvPicPr preferRelativeResize="0"/>
          <p:nvPr/>
        </p:nvPicPr>
        <p:blipFill>
          <a:blip r:embed="rId3">
            <a:alphaModFix/>
          </a:blip>
          <a:stretch>
            <a:fillRect/>
          </a:stretch>
        </p:blipFill>
        <p:spPr>
          <a:xfrm>
            <a:off x="0" y="0"/>
            <a:ext cx="9143999" cy="2328246"/>
          </a:xfrm>
          <a:prstGeom prst="rect">
            <a:avLst/>
          </a:prstGeom>
          <a:noFill/>
          <a:ln cap="flat" cmpd="sng" w="19050">
            <a:solidFill>
              <a:schemeClr val="dk2"/>
            </a:solidFill>
            <a:prstDash val="solid"/>
            <a:round/>
            <a:headEnd len="sm" w="sm" type="none"/>
            <a:tailEnd len="sm" w="sm" type="none"/>
          </a:ln>
        </p:spPr>
      </p:pic>
      <p:pic>
        <p:nvPicPr>
          <p:cNvPr id="353" name="Google Shape;353;p50"/>
          <p:cNvPicPr preferRelativeResize="0"/>
          <p:nvPr/>
        </p:nvPicPr>
        <p:blipFill>
          <a:blip r:embed="rId4">
            <a:alphaModFix/>
          </a:blip>
          <a:stretch>
            <a:fillRect/>
          </a:stretch>
        </p:blipFill>
        <p:spPr>
          <a:xfrm>
            <a:off x="0" y="2667000"/>
            <a:ext cx="9144002" cy="247650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60" name="Google Shape;360;p51"/>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 Visualization</a:t>
            </a:r>
            <a:endParaRPr sz="2900"/>
          </a:p>
        </p:txBody>
      </p:sp>
      <p:sp>
        <p:nvSpPr>
          <p:cNvPr id="361" name="Google Shape;361;p51"/>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62" name="Google Shape;362;p51"/>
          <p:cNvPicPr preferRelativeResize="0"/>
          <p:nvPr/>
        </p:nvPicPr>
        <p:blipFill>
          <a:blip r:embed="rId3">
            <a:alphaModFix/>
          </a:blip>
          <a:stretch>
            <a:fillRect/>
          </a:stretch>
        </p:blipFill>
        <p:spPr>
          <a:xfrm>
            <a:off x="4223175" y="817650"/>
            <a:ext cx="3931800" cy="3984926"/>
          </a:xfrm>
          <a:prstGeom prst="rect">
            <a:avLst/>
          </a:prstGeom>
          <a:noFill/>
          <a:ln cap="flat" cmpd="sng" w="19050">
            <a:solidFill>
              <a:schemeClr val="dk2"/>
            </a:solidFill>
            <a:prstDash val="solid"/>
            <a:round/>
            <a:headEnd len="sm" w="sm" type="none"/>
            <a:tailEnd len="sm" w="sm" type="none"/>
          </a:ln>
        </p:spPr>
      </p:pic>
      <p:pic>
        <p:nvPicPr>
          <p:cNvPr id="363" name="Google Shape;363;p51"/>
          <p:cNvPicPr preferRelativeResize="0"/>
          <p:nvPr/>
        </p:nvPicPr>
        <p:blipFill>
          <a:blip r:embed="rId4">
            <a:alphaModFix/>
          </a:blip>
          <a:stretch>
            <a:fillRect/>
          </a:stretch>
        </p:blipFill>
        <p:spPr>
          <a:xfrm>
            <a:off x="937675" y="817650"/>
            <a:ext cx="2608489" cy="39849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19" name="Google Shape;119;p25"/>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Project (Short Form)</a:t>
            </a:r>
            <a:endParaRPr sz="2900"/>
          </a:p>
        </p:txBody>
      </p:sp>
      <p:sp>
        <p:nvSpPr>
          <p:cNvPr id="120" name="Google Shape;120;p25"/>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21" name="Google Shape;121;p25"/>
          <p:cNvPicPr preferRelativeResize="0"/>
          <p:nvPr/>
        </p:nvPicPr>
        <p:blipFill rotWithShape="1">
          <a:blip r:embed="rId3">
            <a:alphaModFix/>
          </a:blip>
          <a:srcRect b="6785" l="0" r="-857" t="0"/>
          <a:stretch/>
        </p:blipFill>
        <p:spPr>
          <a:xfrm>
            <a:off x="695325" y="920600"/>
            <a:ext cx="7343776" cy="379427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2"/>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70" name="Google Shape;370;p52"/>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Data Visualization</a:t>
            </a:r>
            <a:endParaRPr sz="2900"/>
          </a:p>
        </p:txBody>
      </p:sp>
      <p:sp>
        <p:nvSpPr>
          <p:cNvPr id="371" name="Google Shape;371;p52"/>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72" name="Google Shape;372;p52"/>
          <p:cNvPicPr preferRelativeResize="0"/>
          <p:nvPr/>
        </p:nvPicPr>
        <p:blipFill>
          <a:blip r:embed="rId3">
            <a:alphaModFix/>
          </a:blip>
          <a:stretch>
            <a:fillRect/>
          </a:stretch>
        </p:blipFill>
        <p:spPr>
          <a:xfrm>
            <a:off x="0" y="315275"/>
            <a:ext cx="5105399" cy="4512950"/>
          </a:xfrm>
          <a:prstGeom prst="rect">
            <a:avLst/>
          </a:prstGeom>
          <a:noFill/>
          <a:ln cap="flat" cmpd="sng" w="19050">
            <a:solidFill>
              <a:schemeClr val="dk2"/>
            </a:solidFill>
            <a:prstDash val="solid"/>
            <a:round/>
            <a:headEnd len="sm" w="sm" type="none"/>
            <a:tailEnd len="sm" w="sm" type="none"/>
          </a:ln>
        </p:spPr>
      </p:pic>
      <p:pic>
        <p:nvPicPr>
          <p:cNvPr id="373" name="Google Shape;373;p52"/>
          <p:cNvPicPr preferRelativeResize="0"/>
          <p:nvPr/>
        </p:nvPicPr>
        <p:blipFill>
          <a:blip r:embed="rId4">
            <a:alphaModFix/>
          </a:blip>
          <a:stretch>
            <a:fillRect/>
          </a:stretch>
        </p:blipFill>
        <p:spPr>
          <a:xfrm>
            <a:off x="5181600" y="320900"/>
            <a:ext cx="3810000" cy="1697175"/>
          </a:xfrm>
          <a:prstGeom prst="rect">
            <a:avLst/>
          </a:prstGeom>
          <a:noFill/>
          <a:ln cap="flat" cmpd="sng" w="19050">
            <a:solidFill>
              <a:schemeClr val="dk2"/>
            </a:solidFill>
            <a:prstDash val="solid"/>
            <a:round/>
            <a:headEnd len="sm" w="sm" type="none"/>
            <a:tailEnd len="sm" w="sm" type="none"/>
          </a:ln>
        </p:spPr>
      </p:pic>
      <p:pic>
        <p:nvPicPr>
          <p:cNvPr id="374" name="Google Shape;374;p52"/>
          <p:cNvPicPr preferRelativeResize="0"/>
          <p:nvPr/>
        </p:nvPicPr>
        <p:blipFill>
          <a:blip r:embed="rId5">
            <a:alphaModFix/>
          </a:blip>
          <a:stretch>
            <a:fillRect/>
          </a:stretch>
        </p:blipFill>
        <p:spPr>
          <a:xfrm>
            <a:off x="5181600" y="2276450"/>
            <a:ext cx="3810000" cy="21336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3"/>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381" name="Google Shape;381;p53"/>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382" name="Google Shape;382;p53"/>
          <p:cNvPicPr preferRelativeResize="0"/>
          <p:nvPr/>
        </p:nvPicPr>
        <p:blipFill>
          <a:blip r:embed="rId3">
            <a:alphaModFix/>
          </a:blip>
          <a:stretch>
            <a:fillRect/>
          </a:stretch>
        </p:blipFill>
        <p:spPr>
          <a:xfrm>
            <a:off x="653487" y="0"/>
            <a:ext cx="7771275" cy="47844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4"/>
          <p:cNvSpPr txBox="1"/>
          <p:nvPr/>
        </p:nvSpPr>
        <p:spPr>
          <a:xfrm>
            <a:off x="421763" y="817650"/>
            <a:ext cx="8234700" cy="3387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1000"/>
              </a:spcAft>
              <a:buNone/>
            </a:pPr>
            <a:r>
              <a:rPr b="1" lang="en" sz="1300">
                <a:solidFill>
                  <a:srgbClr val="0F243E"/>
                </a:solidFill>
                <a:latin typeface="Roboto"/>
                <a:ea typeface="Roboto"/>
                <a:cs typeface="Roboto"/>
                <a:sym typeface="Roboto"/>
              </a:rPr>
              <a:t>Test Case 1 : Checking for NULL values</a:t>
            </a:r>
            <a:endParaRPr sz="1300">
              <a:solidFill>
                <a:schemeClr val="dk1"/>
              </a:solidFill>
              <a:highlight>
                <a:schemeClr val="lt1"/>
              </a:highlight>
              <a:latin typeface="Roboto"/>
              <a:ea typeface="Roboto"/>
              <a:cs typeface="Roboto"/>
              <a:sym typeface="Roboto"/>
            </a:endParaRPr>
          </a:p>
        </p:txBody>
      </p:sp>
      <p:sp>
        <p:nvSpPr>
          <p:cNvPr id="389" name="Google Shape;389;p54"/>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900"/>
              <a:t>System Integration and User Acceptance Testing</a:t>
            </a:r>
            <a:endParaRPr sz="2900"/>
          </a:p>
        </p:txBody>
      </p:sp>
      <p:pic>
        <p:nvPicPr>
          <p:cNvPr id="390" name="Google Shape;390;p54"/>
          <p:cNvPicPr preferRelativeResize="0"/>
          <p:nvPr/>
        </p:nvPicPr>
        <p:blipFill>
          <a:blip r:embed="rId3">
            <a:alphaModFix/>
          </a:blip>
          <a:stretch>
            <a:fillRect/>
          </a:stretch>
        </p:blipFill>
        <p:spPr>
          <a:xfrm>
            <a:off x="1522550" y="1080750"/>
            <a:ext cx="6098900" cy="362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5"/>
          <p:cNvSpPr txBox="1"/>
          <p:nvPr/>
        </p:nvSpPr>
        <p:spPr>
          <a:xfrm>
            <a:off x="421763" y="817650"/>
            <a:ext cx="8234700" cy="3387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1000"/>
              </a:spcAft>
              <a:buNone/>
            </a:pPr>
            <a:r>
              <a:rPr b="1" lang="en" sz="1300">
                <a:solidFill>
                  <a:srgbClr val="0F243E"/>
                </a:solidFill>
                <a:latin typeface="Roboto"/>
                <a:ea typeface="Roboto"/>
                <a:cs typeface="Roboto"/>
                <a:sym typeface="Roboto"/>
              </a:rPr>
              <a:t>Test Case 1 : Checking for NULL values</a:t>
            </a:r>
            <a:endParaRPr sz="1300">
              <a:solidFill>
                <a:schemeClr val="dk1"/>
              </a:solidFill>
              <a:highlight>
                <a:schemeClr val="lt1"/>
              </a:highlight>
              <a:latin typeface="Roboto"/>
              <a:ea typeface="Roboto"/>
              <a:cs typeface="Roboto"/>
              <a:sym typeface="Roboto"/>
            </a:endParaRPr>
          </a:p>
        </p:txBody>
      </p:sp>
      <p:sp>
        <p:nvSpPr>
          <p:cNvPr id="397" name="Google Shape;397;p55"/>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900"/>
              <a:t>System Integration and User Acceptance Testing</a:t>
            </a:r>
            <a:endParaRPr sz="2900"/>
          </a:p>
        </p:txBody>
      </p:sp>
      <p:pic>
        <p:nvPicPr>
          <p:cNvPr id="398" name="Google Shape;398;p55"/>
          <p:cNvPicPr preferRelativeResize="0"/>
          <p:nvPr/>
        </p:nvPicPr>
        <p:blipFill>
          <a:blip r:embed="rId3">
            <a:alphaModFix/>
          </a:blip>
          <a:stretch>
            <a:fillRect/>
          </a:stretch>
        </p:blipFill>
        <p:spPr>
          <a:xfrm>
            <a:off x="1417900" y="1156350"/>
            <a:ext cx="6308200" cy="3588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nvSpPr>
        <p:spPr>
          <a:xfrm>
            <a:off x="421763" y="817650"/>
            <a:ext cx="8234700" cy="9270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0"/>
              </a:spcBef>
              <a:spcAft>
                <a:spcPts val="0"/>
              </a:spcAft>
              <a:buNone/>
            </a:pPr>
            <a:r>
              <a:rPr b="1" lang="en" sz="1300">
                <a:solidFill>
                  <a:srgbClr val="0F243E"/>
                </a:solidFill>
                <a:latin typeface="Roboto"/>
                <a:ea typeface="Roboto"/>
                <a:cs typeface="Roboto"/>
                <a:sym typeface="Roboto"/>
              </a:rPr>
              <a:t>Test Case 2 : Renaming Columns</a:t>
            </a:r>
            <a:endParaRPr b="1" sz="1300">
              <a:solidFill>
                <a:srgbClr val="0F243E"/>
              </a:solidFill>
              <a:latin typeface="Roboto"/>
              <a:ea typeface="Roboto"/>
              <a:cs typeface="Roboto"/>
              <a:sym typeface="Roboto"/>
            </a:endParaRPr>
          </a:p>
          <a:p>
            <a:pPr indent="0" lvl="0" marL="0" rtl="0" algn="l">
              <a:lnSpc>
                <a:spcPct val="115000"/>
              </a:lnSpc>
              <a:spcBef>
                <a:spcPts val="1000"/>
              </a:spcBef>
              <a:spcAft>
                <a:spcPts val="1000"/>
              </a:spcAft>
              <a:buNone/>
            </a:pPr>
            <a:r>
              <a:rPr lang="en" sz="1300">
                <a:solidFill>
                  <a:srgbClr val="0F243E"/>
                </a:solidFill>
                <a:latin typeface="Roboto"/>
                <a:ea typeface="Roboto"/>
                <a:cs typeface="Roboto"/>
                <a:sym typeface="Roboto"/>
              </a:rPr>
              <a:t>Test Description: Renamed specific columns for better understanding pertaining to business terms. Ensured that the columns very successfully renamed. </a:t>
            </a:r>
            <a:endParaRPr>
              <a:solidFill>
                <a:schemeClr val="dk1"/>
              </a:solidFill>
              <a:highlight>
                <a:schemeClr val="lt1"/>
              </a:highlight>
              <a:latin typeface="Roboto"/>
              <a:ea typeface="Roboto"/>
              <a:cs typeface="Roboto"/>
              <a:sym typeface="Roboto"/>
            </a:endParaRPr>
          </a:p>
        </p:txBody>
      </p:sp>
      <p:sp>
        <p:nvSpPr>
          <p:cNvPr id="405" name="Google Shape;405;p56"/>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900"/>
              <a:t>System Integration and User Acceptance Testing</a:t>
            </a:r>
            <a:endParaRPr sz="2900"/>
          </a:p>
        </p:txBody>
      </p:sp>
      <p:pic>
        <p:nvPicPr>
          <p:cNvPr id="406" name="Google Shape;406;p56"/>
          <p:cNvPicPr preferRelativeResize="0"/>
          <p:nvPr/>
        </p:nvPicPr>
        <p:blipFill>
          <a:blip r:embed="rId3">
            <a:alphaModFix/>
          </a:blip>
          <a:stretch>
            <a:fillRect/>
          </a:stretch>
        </p:blipFill>
        <p:spPr>
          <a:xfrm>
            <a:off x="581025" y="2112050"/>
            <a:ext cx="8415125" cy="25361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nvSpPr>
        <p:spPr>
          <a:xfrm>
            <a:off x="421763" y="817650"/>
            <a:ext cx="8234700" cy="338700"/>
          </a:xfrm>
          <a:prstGeom prst="rect">
            <a:avLst/>
          </a:prstGeom>
          <a:noFill/>
          <a:ln>
            <a:noFill/>
          </a:ln>
        </p:spPr>
        <p:txBody>
          <a:bodyPr anchorCtr="0" anchor="t" bIns="68575" lIns="68575" spcFirstLastPara="1" rIns="68575" wrap="square" tIns="68575">
            <a:spAutoFit/>
          </a:bodyPr>
          <a:lstStyle/>
          <a:p>
            <a:pPr indent="0" lvl="0" marL="0" rtl="0" algn="l">
              <a:lnSpc>
                <a:spcPct val="115000"/>
              </a:lnSpc>
              <a:spcBef>
                <a:spcPts val="1200"/>
              </a:spcBef>
              <a:spcAft>
                <a:spcPts val="1200"/>
              </a:spcAft>
              <a:buNone/>
            </a:pPr>
            <a:r>
              <a:rPr b="1" lang="en" sz="1300">
                <a:solidFill>
                  <a:srgbClr val="0F243E"/>
                </a:solidFill>
                <a:latin typeface="Roboto"/>
                <a:ea typeface="Roboto"/>
                <a:cs typeface="Roboto"/>
                <a:sym typeface="Roboto"/>
              </a:rPr>
              <a:t>Test Case 3 : Dropping Duplicates</a:t>
            </a:r>
            <a:endParaRPr sz="1300">
              <a:solidFill>
                <a:schemeClr val="dk1"/>
              </a:solidFill>
              <a:highlight>
                <a:schemeClr val="lt1"/>
              </a:highlight>
              <a:latin typeface="Roboto"/>
              <a:ea typeface="Roboto"/>
              <a:cs typeface="Roboto"/>
              <a:sym typeface="Roboto"/>
            </a:endParaRPr>
          </a:p>
        </p:txBody>
      </p:sp>
      <p:sp>
        <p:nvSpPr>
          <p:cNvPr id="413" name="Google Shape;413;p57"/>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 sz="2900"/>
              <a:t>System Integration and User Acceptance Testing</a:t>
            </a:r>
            <a:endParaRPr sz="2900"/>
          </a:p>
        </p:txBody>
      </p:sp>
      <p:pic>
        <p:nvPicPr>
          <p:cNvPr id="414" name="Google Shape;414;p57"/>
          <p:cNvPicPr preferRelativeResize="0"/>
          <p:nvPr/>
        </p:nvPicPr>
        <p:blipFill>
          <a:blip r:embed="rId3">
            <a:alphaModFix/>
          </a:blip>
          <a:stretch>
            <a:fillRect/>
          </a:stretch>
        </p:blipFill>
        <p:spPr>
          <a:xfrm>
            <a:off x="505775" y="1347113"/>
            <a:ext cx="7758075" cy="2449264"/>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nvSpPr>
        <p:spPr>
          <a:xfrm>
            <a:off x="-35425" y="817650"/>
            <a:ext cx="4960200" cy="38697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0"/>
              </a:spcBef>
              <a:spcAft>
                <a:spcPts val="0"/>
              </a:spcAft>
              <a:buNone/>
            </a:pPr>
            <a:r>
              <a:rPr b="1" lang="en" sz="1300">
                <a:solidFill>
                  <a:srgbClr val="0F243E"/>
                </a:solidFill>
                <a:latin typeface="Roboto"/>
                <a:ea typeface="Roboto"/>
                <a:cs typeface="Roboto"/>
                <a:sym typeface="Roboto"/>
              </a:rPr>
              <a:t>Problem:</a:t>
            </a:r>
            <a:r>
              <a:rPr lang="en" sz="1300">
                <a:solidFill>
                  <a:srgbClr val="0F243E"/>
                </a:solidFill>
                <a:latin typeface="Roboto"/>
                <a:ea typeface="Roboto"/>
                <a:cs typeface="Roboto"/>
                <a:sym typeface="Roboto"/>
              </a:rPr>
              <a:t> Limited information on the website for Dallas Police incidents</a:t>
            </a: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Solution: </a:t>
            </a:r>
            <a:endParaRPr b="1" sz="1300">
              <a:solidFill>
                <a:srgbClr val="0F243E"/>
              </a:solidFill>
              <a:latin typeface="Roboto"/>
              <a:ea typeface="Roboto"/>
              <a:cs typeface="Roboto"/>
              <a:sym typeface="Roboto"/>
            </a:endParaRPr>
          </a:p>
          <a:p>
            <a:pPr indent="-311150" lvl="0" marL="457200" rtl="0" algn="just">
              <a:lnSpc>
                <a:spcPct val="115000"/>
              </a:lnSpc>
              <a:spcBef>
                <a:spcPts val="100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Conducted own research to find meaning to the column names</a:t>
            </a:r>
            <a:endParaRPr sz="1300">
              <a:solidFill>
                <a:srgbClr val="0F243E"/>
              </a:solidFill>
              <a:latin typeface="Roboto"/>
              <a:ea typeface="Roboto"/>
              <a:cs typeface="Roboto"/>
              <a:sym typeface="Roboto"/>
            </a:endParaRPr>
          </a:p>
          <a:p>
            <a:pPr indent="-311150" lvl="0" marL="457200" rtl="0" algn="just">
              <a:lnSpc>
                <a:spcPct val="115000"/>
              </a:lnSpc>
              <a:spcBef>
                <a:spcPts val="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Renamed column names according to the business terms</a:t>
            </a: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Problem:</a:t>
            </a:r>
            <a:r>
              <a:rPr lang="en" sz="1300">
                <a:solidFill>
                  <a:srgbClr val="0F243E"/>
                </a:solidFill>
                <a:latin typeface="Roboto"/>
                <a:ea typeface="Roboto"/>
                <a:cs typeface="Roboto"/>
                <a:sym typeface="Roboto"/>
              </a:rPr>
              <a:t> Processing of large dataset with too many columns</a:t>
            </a: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Solution: </a:t>
            </a:r>
            <a:endParaRPr b="1" sz="1300">
              <a:solidFill>
                <a:srgbClr val="0F243E"/>
              </a:solidFill>
              <a:latin typeface="Roboto"/>
              <a:ea typeface="Roboto"/>
              <a:cs typeface="Roboto"/>
              <a:sym typeface="Roboto"/>
            </a:endParaRPr>
          </a:p>
          <a:p>
            <a:pPr indent="-311150" lvl="0" marL="457200" rtl="0" algn="just">
              <a:lnSpc>
                <a:spcPct val="115000"/>
              </a:lnSpc>
              <a:spcBef>
                <a:spcPts val="100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Using Jupyter-lab for data profiling and cleaning</a:t>
            </a:r>
            <a:endParaRPr sz="1300">
              <a:solidFill>
                <a:srgbClr val="0F243E"/>
              </a:solidFill>
              <a:latin typeface="Roboto"/>
              <a:ea typeface="Roboto"/>
              <a:cs typeface="Roboto"/>
              <a:sym typeface="Roboto"/>
            </a:endParaRPr>
          </a:p>
          <a:p>
            <a:pPr indent="-311150" lvl="0" marL="457200" rtl="0" algn="just">
              <a:lnSpc>
                <a:spcPct val="115000"/>
              </a:lnSpc>
              <a:spcBef>
                <a:spcPts val="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Splitting the dataset into multiple files for faster loading of data</a:t>
            </a:r>
            <a:endParaRPr sz="1300">
              <a:solidFill>
                <a:srgbClr val="0F243E"/>
              </a:solidFill>
              <a:latin typeface="Roboto"/>
              <a:ea typeface="Roboto"/>
              <a:cs typeface="Roboto"/>
              <a:sym typeface="Roboto"/>
            </a:endParaRPr>
          </a:p>
          <a:p>
            <a:pPr indent="-311150" lvl="0" marL="457200" rtl="0" algn="just">
              <a:lnSpc>
                <a:spcPct val="115000"/>
              </a:lnSpc>
              <a:spcBef>
                <a:spcPts val="0"/>
              </a:spcBef>
              <a:spcAft>
                <a:spcPts val="0"/>
              </a:spcAft>
              <a:buClr>
                <a:srgbClr val="0F243E"/>
              </a:buClr>
              <a:buSzPts val="1300"/>
              <a:buFont typeface="Roboto"/>
              <a:buChar char="●"/>
            </a:pPr>
            <a:r>
              <a:rPr lang="en" sz="1300">
                <a:solidFill>
                  <a:srgbClr val="0F243E"/>
                </a:solidFill>
                <a:latin typeface="Roboto"/>
                <a:ea typeface="Roboto"/>
                <a:cs typeface="Roboto"/>
                <a:sym typeface="Roboto"/>
              </a:rPr>
              <a:t>Creating indexes on nodes for faster loading of data</a:t>
            </a:r>
            <a:endParaRPr sz="1300">
              <a:solidFill>
                <a:srgbClr val="0F243E"/>
              </a:solidFill>
              <a:latin typeface="Roboto"/>
              <a:ea typeface="Roboto"/>
              <a:cs typeface="Roboto"/>
              <a:sym typeface="Roboto"/>
            </a:endParaRPr>
          </a:p>
          <a:p>
            <a:pPr indent="0" lvl="0" marL="0" marR="0" rtl="0" algn="l">
              <a:lnSpc>
                <a:spcPct val="150000"/>
              </a:lnSpc>
              <a:spcBef>
                <a:spcPts val="1000"/>
              </a:spcBef>
              <a:spcAft>
                <a:spcPts val="0"/>
              </a:spcAft>
              <a:buNone/>
            </a:pPr>
            <a:r>
              <a:t/>
            </a:r>
            <a:endParaRPr sz="1300">
              <a:solidFill>
                <a:schemeClr val="dk1"/>
              </a:solidFill>
              <a:highlight>
                <a:schemeClr val="lt1"/>
              </a:highlight>
              <a:latin typeface="Roboto"/>
              <a:ea typeface="Roboto"/>
              <a:cs typeface="Roboto"/>
              <a:sym typeface="Roboto"/>
            </a:endParaRPr>
          </a:p>
        </p:txBody>
      </p:sp>
      <p:sp>
        <p:nvSpPr>
          <p:cNvPr id="421" name="Google Shape;421;p58"/>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en" sz="2900"/>
              <a:t>Challen</a:t>
            </a:r>
            <a:r>
              <a:rPr lang="en" sz="2900"/>
              <a:t>g</a:t>
            </a:r>
            <a:r>
              <a:rPr lang="en" sz="2900"/>
              <a:t>es Encountered</a:t>
            </a:r>
            <a:endParaRPr sz="2900"/>
          </a:p>
        </p:txBody>
      </p:sp>
      <p:sp>
        <p:nvSpPr>
          <p:cNvPr id="422" name="Google Shape;422;p58"/>
          <p:cNvSpPr txBox="1"/>
          <p:nvPr/>
        </p:nvSpPr>
        <p:spPr>
          <a:xfrm>
            <a:off x="5000975" y="817650"/>
            <a:ext cx="4143000" cy="33831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0"/>
              </a:spcBef>
              <a:spcAft>
                <a:spcPts val="0"/>
              </a:spcAft>
              <a:buNone/>
            </a:pPr>
            <a:r>
              <a:rPr b="1" lang="en" sz="1300">
                <a:solidFill>
                  <a:srgbClr val="0F243E"/>
                </a:solidFill>
                <a:latin typeface="Roboto"/>
                <a:ea typeface="Roboto"/>
                <a:cs typeface="Roboto"/>
                <a:sym typeface="Roboto"/>
              </a:rPr>
              <a:t>Problem:</a:t>
            </a:r>
            <a:r>
              <a:rPr lang="en" sz="1300">
                <a:solidFill>
                  <a:srgbClr val="0F243E"/>
                </a:solidFill>
                <a:latin typeface="Roboto"/>
                <a:ea typeface="Roboto"/>
                <a:cs typeface="Roboto"/>
                <a:sym typeface="Roboto"/>
              </a:rPr>
              <a:t> Bad data present in the dataset for some columns</a:t>
            </a:r>
            <a:br>
              <a:rPr lang="en" sz="1300">
                <a:solidFill>
                  <a:srgbClr val="0F243E"/>
                </a:solidFill>
                <a:latin typeface="Roboto"/>
                <a:ea typeface="Roboto"/>
                <a:cs typeface="Roboto"/>
                <a:sym typeface="Roboto"/>
              </a:rPr>
            </a:br>
            <a:r>
              <a:rPr lang="en" sz="1300">
                <a:solidFill>
                  <a:srgbClr val="0F243E"/>
                </a:solidFill>
                <a:latin typeface="Roboto"/>
                <a:ea typeface="Roboto"/>
                <a:cs typeface="Roboto"/>
                <a:sym typeface="Roboto"/>
              </a:rPr>
              <a:t>Eg: The State column had values like TX, T, Texas for Texas</a:t>
            </a: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Solution</a:t>
            </a:r>
            <a:r>
              <a:rPr lang="en" sz="1300">
                <a:solidFill>
                  <a:srgbClr val="0F243E"/>
                </a:solidFill>
                <a:latin typeface="Roboto"/>
                <a:ea typeface="Roboto"/>
                <a:cs typeface="Roboto"/>
                <a:sym typeface="Roboto"/>
              </a:rPr>
              <a:t>: Performed data cleaning in Python by adding different logic.</a:t>
            </a:r>
            <a:br>
              <a:rPr lang="en" sz="1300">
                <a:solidFill>
                  <a:srgbClr val="0F243E"/>
                </a:solidFill>
                <a:latin typeface="Roboto"/>
                <a:ea typeface="Roboto"/>
                <a:cs typeface="Roboto"/>
                <a:sym typeface="Roboto"/>
              </a:rPr>
            </a:b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Problem: </a:t>
            </a:r>
            <a:r>
              <a:rPr lang="en" sz="1300">
                <a:solidFill>
                  <a:srgbClr val="0F243E"/>
                </a:solidFill>
                <a:latin typeface="Roboto"/>
                <a:ea typeface="Roboto"/>
                <a:cs typeface="Roboto"/>
                <a:sym typeface="Roboto"/>
              </a:rPr>
              <a:t>Large number of null values present in the dataset. </a:t>
            </a:r>
            <a:endParaRPr sz="1300">
              <a:solidFill>
                <a:srgbClr val="0F243E"/>
              </a:solidFill>
              <a:latin typeface="Roboto"/>
              <a:ea typeface="Roboto"/>
              <a:cs typeface="Roboto"/>
              <a:sym typeface="Roboto"/>
            </a:endParaRPr>
          </a:p>
          <a:p>
            <a:pPr indent="0" lvl="0" marL="0" rtl="0" algn="just">
              <a:lnSpc>
                <a:spcPct val="115000"/>
              </a:lnSpc>
              <a:spcBef>
                <a:spcPts val="1000"/>
              </a:spcBef>
              <a:spcAft>
                <a:spcPts val="0"/>
              </a:spcAft>
              <a:buNone/>
            </a:pPr>
            <a:r>
              <a:rPr b="1" lang="en" sz="1300">
                <a:solidFill>
                  <a:srgbClr val="0F243E"/>
                </a:solidFill>
                <a:latin typeface="Roboto"/>
                <a:ea typeface="Roboto"/>
                <a:cs typeface="Roboto"/>
                <a:sym typeface="Roboto"/>
              </a:rPr>
              <a:t>Solution: </a:t>
            </a:r>
            <a:r>
              <a:rPr lang="en" sz="1300">
                <a:solidFill>
                  <a:srgbClr val="0F243E"/>
                </a:solidFill>
                <a:latin typeface="Roboto"/>
                <a:ea typeface="Roboto"/>
                <a:cs typeface="Roboto"/>
                <a:sym typeface="Roboto"/>
              </a:rPr>
              <a:t>Handled null values for each column type during data cleaning in python</a:t>
            </a:r>
            <a:endParaRPr b="1" sz="1300">
              <a:solidFill>
                <a:srgbClr val="0F243E"/>
              </a:solidFill>
              <a:latin typeface="Roboto"/>
              <a:ea typeface="Roboto"/>
              <a:cs typeface="Roboto"/>
              <a:sym typeface="Roboto"/>
            </a:endParaRPr>
          </a:p>
          <a:p>
            <a:pPr indent="0" lvl="0" marL="0" marR="0" rtl="0" algn="l">
              <a:lnSpc>
                <a:spcPct val="150000"/>
              </a:lnSpc>
              <a:spcBef>
                <a:spcPts val="1000"/>
              </a:spcBef>
              <a:spcAft>
                <a:spcPts val="0"/>
              </a:spcAft>
              <a:buNone/>
            </a:pPr>
            <a:r>
              <a:t/>
            </a:r>
            <a:endParaRPr b="1" sz="1300">
              <a:solidFill>
                <a:srgbClr val="0F243E"/>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ctrTitle"/>
          </p:nvPr>
        </p:nvSpPr>
        <p:spPr>
          <a:xfrm>
            <a:off x="1143000" y="296466"/>
            <a:ext cx="6858000" cy="17907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Rockwell"/>
              <a:buNone/>
            </a:pPr>
            <a:r>
              <a:rPr lang="en"/>
              <a:t>Thank you!</a:t>
            </a:r>
            <a:endParaRPr/>
          </a:p>
        </p:txBody>
      </p:sp>
      <p:sp>
        <p:nvSpPr>
          <p:cNvPr id="428" name="Google Shape;428;p59"/>
          <p:cNvSpPr txBox="1"/>
          <p:nvPr>
            <p:ph idx="1" type="subTitle"/>
          </p:nvPr>
        </p:nvSpPr>
        <p:spPr>
          <a:xfrm>
            <a:off x="848550" y="2368725"/>
            <a:ext cx="7446900" cy="14397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t/>
            </a:r>
            <a:endParaRPr/>
          </a:p>
          <a:p>
            <a:pPr indent="0" lvl="0" marL="0" rtl="0" algn="ctr">
              <a:spcBef>
                <a:spcPts val="800"/>
              </a:spcBef>
              <a:spcAft>
                <a:spcPts val="0"/>
              </a:spcAft>
              <a:buClr>
                <a:schemeClr val="dk1"/>
              </a:buClr>
              <a:buSzPts val="1800"/>
              <a:buNone/>
            </a:pPr>
            <a:r>
              <a:rPr lang="en"/>
              <a:t>Group Assignment  | </a:t>
            </a:r>
            <a:r>
              <a:rPr lang="en">
                <a:solidFill>
                  <a:srgbClr val="759ABD"/>
                </a:solidFill>
              </a:rPr>
              <a:t>Team 8 Dallas Police Incidents</a:t>
            </a:r>
            <a:endParaRPr/>
          </a:p>
          <a:p>
            <a:pPr indent="0" lvl="0" marL="0" rtl="0" algn="ctr">
              <a:lnSpc>
                <a:spcPct val="90000"/>
              </a:lnSpc>
              <a:spcBef>
                <a:spcPts val="800"/>
              </a:spcBef>
              <a:spcAft>
                <a:spcPts val="0"/>
              </a:spcAft>
              <a:buClr>
                <a:srgbClr val="759ABD"/>
              </a:buClr>
              <a:buSzPts val="1500"/>
              <a:buNone/>
            </a:pPr>
            <a:r>
              <a:rPr lang="en" sz="1500">
                <a:solidFill>
                  <a:srgbClr val="759ABD"/>
                </a:solidFill>
              </a:rPr>
              <a:t>Jin Ding - 002684907</a:t>
            </a:r>
            <a:br>
              <a:rPr lang="en" sz="1500">
                <a:solidFill>
                  <a:srgbClr val="759ABD"/>
                </a:solidFill>
              </a:rPr>
            </a:br>
            <a:r>
              <a:rPr lang="en" sz="1500">
                <a:solidFill>
                  <a:srgbClr val="759ABD"/>
                </a:solidFill>
              </a:rPr>
              <a:t>Lavina Pinto - 001564503</a:t>
            </a:r>
            <a:br>
              <a:rPr lang="en" sz="1500">
                <a:solidFill>
                  <a:srgbClr val="759ABD"/>
                </a:solidFill>
              </a:rPr>
            </a:br>
            <a:r>
              <a:rPr lang="en" sz="1500">
                <a:solidFill>
                  <a:srgbClr val="759ABD"/>
                </a:solidFill>
              </a:rPr>
              <a:t>Snehal Kisan Padekar - 002737903</a:t>
            </a:r>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28" name="Google Shape;128;p26"/>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Project (</a:t>
            </a:r>
            <a:r>
              <a:rPr lang="en" sz="2900"/>
              <a:t>L</a:t>
            </a:r>
            <a:r>
              <a:rPr lang="en" sz="2900"/>
              <a:t>ong Form)</a:t>
            </a:r>
            <a:endParaRPr sz="2900"/>
          </a:p>
        </p:txBody>
      </p:sp>
      <p:sp>
        <p:nvSpPr>
          <p:cNvPr id="129" name="Google Shape;129;p26"/>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30" name="Google Shape;130;p26"/>
          <p:cNvPicPr preferRelativeResize="0"/>
          <p:nvPr/>
        </p:nvPicPr>
        <p:blipFill>
          <a:blip r:embed="rId3">
            <a:alphaModFix/>
          </a:blip>
          <a:stretch>
            <a:fillRect/>
          </a:stretch>
        </p:blipFill>
        <p:spPr>
          <a:xfrm>
            <a:off x="912150" y="844400"/>
            <a:ext cx="7253952" cy="39406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37" name="Google Shape;137;p27"/>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Tasks (Project Plan)</a:t>
            </a:r>
            <a:endParaRPr sz="2900"/>
          </a:p>
        </p:txBody>
      </p:sp>
      <p:sp>
        <p:nvSpPr>
          <p:cNvPr id="138" name="Google Shape;138;p27"/>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39" name="Google Shape;139;p27"/>
          <p:cNvPicPr preferRelativeResize="0"/>
          <p:nvPr/>
        </p:nvPicPr>
        <p:blipFill>
          <a:blip r:embed="rId3">
            <a:alphaModFix/>
          </a:blip>
          <a:stretch>
            <a:fillRect/>
          </a:stretch>
        </p:blipFill>
        <p:spPr>
          <a:xfrm>
            <a:off x="775450" y="817650"/>
            <a:ext cx="7593124" cy="3951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8"/>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46" name="Google Shape;146;p28"/>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Timesheet</a:t>
            </a:r>
            <a:endParaRPr sz="2900"/>
          </a:p>
        </p:txBody>
      </p:sp>
      <p:sp>
        <p:nvSpPr>
          <p:cNvPr id="147" name="Google Shape;147;p28"/>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48" name="Google Shape;148;p28"/>
          <p:cNvPicPr preferRelativeResize="0"/>
          <p:nvPr/>
        </p:nvPicPr>
        <p:blipFill>
          <a:blip r:embed="rId3">
            <a:alphaModFix/>
          </a:blip>
          <a:stretch>
            <a:fillRect/>
          </a:stretch>
        </p:blipFill>
        <p:spPr>
          <a:xfrm>
            <a:off x="988301" y="817651"/>
            <a:ext cx="7167377" cy="39458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55" name="Google Shape;155;p29"/>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Timesheet</a:t>
            </a:r>
            <a:endParaRPr sz="2900"/>
          </a:p>
        </p:txBody>
      </p:sp>
      <p:sp>
        <p:nvSpPr>
          <p:cNvPr id="156" name="Google Shape;156;p29"/>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57" name="Google Shape;157;p29"/>
          <p:cNvPicPr preferRelativeResize="0"/>
          <p:nvPr/>
        </p:nvPicPr>
        <p:blipFill>
          <a:blip r:embed="rId3">
            <a:alphaModFix/>
          </a:blip>
          <a:stretch>
            <a:fillRect/>
          </a:stretch>
        </p:blipFill>
        <p:spPr>
          <a:xfrm>
            <a:off x="988301" y="817651"/>
            <a:ext cx="7167377" cy="3945875"/>
          </a:xfrm>
          <a:prstGeom prst="rect">
            <a:avLst/>
          </a:prstGeom>
          <a:noFill/>
          <a:ln cap="flat" cmpd="sng" w="19050">
            <a:solidFill>
              <a:schemeClr val="dk2"/>
            </a:solidFill>
            <a:prstDash val="solid"/>
            <a:round/>
            <a:headEnd len="sm" w="sm" type="none"/>
            <a:tailEnd len="sm" w="sm" type="none"/>
          </a:ln>
        </p:spPr>
      </p:pic>
      <p:pic>
        <p:nvPicPr>
          <p:cNvPr id="158" name="Google Shape;158;p29"/>
          <p:cNvPicPr preferRelativeResize="0"/>
          <p:nvPr/>
        </p:nvPicPr>
        <p:blipFill>
          <a:blip r:embed="rId4">
            <a:alphaModFix/>
          </a:blip>
          <a:stretch>
            <a:fillRect/>
          </a:stretch>
        </p:blipFill>
        <p:spPr>
          <a:xfrm>
            <a:off x="780050" y="817646"/>
            <a:ext cx="7583901" cy="392305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65" name="Google Shape;165;p30"/>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Risk/Issues</a:t>
            </a:r>
            <a:endParaRPr sz="2900"/>
          </a:p>
        </p:txBody>
      </p:sp>
      <p:sp>
        <p:nvSpPr>
          <p:cNvPr id="166" name="Google Shape;166;p30"/>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67" name="Google Shape;167;p30"/>
          <p:cNvPicPr preferRelativeResize="0"/>
          <p:nvPr/>
        </p:nvPicPr>
        <p:blipFill>
          <a:blip r:embed="rId3">
            <a:alphaModFix/>
          </a:blip>
          <a:stretch>
            <a:fillRect/>
          </a:stretch>
        </p:blipFill>
        <p:spPr>
          <a:xfrm>
            <a:off x="962025" y="1457325"/>
            <a:ext cx="6781798" cy="18192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nvSpPr>
        <p:spPr>
          <a:xfrm>
            <a:off x="421763" y="817650"/>
            <a:ext cx="8234700" cy="354000"/>
          </a:xfrm>
          <a:prstGeom prst="rect">
            <a:avLst/>
          </a:prstGeom>
          <a:noFill/>
          <a:ln>
            <a:noFill/>
          </a:ln>
        </p:spPr>
        <p:txBody>
          <a:bodyPr anchorCtr="0" anchor="t" bIns="68575" lIns="68575" spcFirstLastPara="1" rIns="68575" wrap="square" tIns="68575">
            <a:spAutoFit/>
          </a:bodyPr>
          <a:lstStyle/>
          <a:p>
            <a:pPr indent="0" lvl="0" marL="0" marR="0" rtl="0" algn="l">
              <a:lnSpc>
                <a:spcPct val="150000"/>
              </a:lnSpc>
              <a:spcBef>
                <a:spcPts val="0"/>
              </a:spcBef>
              <a:spcAft>
                <a:spcPts val="0"/>
              </a:spcAft>
              <a:buNone/>
            </a:pPr>
            <a:r>
              <a:t/>
            </a:r>
            <a:endParaRPr sz="1400">
              <a:solidFill>
                <a:schemeClr val="dk1"/>
              </a:solidFill>
              <a:highlight>
                <a:schemeClr val="lt1"/>
              </a:highlight>
              <a:latin typeface="Roboto"/>
              <a:ea typeface="Roboto"/>
              <a:cs typeface="Roboto"/>
              <a:sym typeface="Roboto"/>
            </a:endParaRPr>
          </a:p>
        </p:txBody>
      </p:sp>
      <p:sp>
        <p:nvSpPr>
          <p:cNvPr id="174" name="Google Shape;174;p31"/>
          <p:cNvSpPr txBox="1"/>
          <p:nvPr>
            <p:ph type="title"/>
          </p:nvPr>
        </p:nvSpPr>
        <p:spPr>
          <a:xfrm>
            <a:off x="628650" y="320888"/>
            <a:ext cx="7886700" cy="599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None/>
            </a:pPr>
            <a:r>
              <a:rPr lang="en" sz="2900"/>
              <a:t>Velero Activities - Group Allocation</a:t>
            </a:r>
            <a:endParaRPr sz="2900"/>
          </a:p>
        </p:txBody>
      </p:sp>
      <p:sp>
        <p:nvSpPr>
          <p:cNvPr id="175" name="Google Shape;175;p31"/>
          <p:cNvSpPr txBox="1"/>
          <p:nvPr/>
        </p:nvSpPr>
        <p:spPr>
          <a:xfrm>
            <a:off x="474875" y="1138850"/>
            <a:ext cx="8128500" cy="985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176" name="Google Shape;176;p31"/>
          <p:cNvPicPr preferRelativeResize="0"/>
          <p:nvPr/>
        </p:nvPicPr>
        <p:blipFill>
          <a:blip r:embed="rId3">
            <a:alphaModFix/>
          </a:blip>
          <a:stretch>
            <a:fillRect/>
          </a:stretch>
        </p:blipFill>
        <p:spPr>
          <a:xfrm>
            <a:off x="0" y="1364643"/>
            <a:ext cx="9144001" cy="264051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U SIA Theme">
  <a:themeElements>
    <a:clrScheme name="NEU SIA">
      <a:dk1>
        <a:srgbClr val="385775"/>
      </a:dk1>
      <a:lt1>
        <a:srgbClr val="FFFFFF"/>
      </a:lt1>
      <a:dk2>
        <a:srgbClr val="99A3B0"/>
      </a:dk2>
      <a:lt2>
        <a:srgbClr val="CFC7BF"/>
      </a:lt2>
      <a:accent1>
        <a:srgbClr val="385775"/>
      </a:accent1>
      <a:accent2>
        <a:srgbClr val="FFBF3D"/>
      </a:accent2>
      <a:accent3>
        <a:srgbClr val="00CFB5"/>
      </a:accent3>
      <a:accent4>
        <a:srgbClr val="52CFE5"/>
      </a:accent4>
      <a:accent5>
        <a:srgbClr val="D41B2C"/>
      </a:accent5>
      <a:accent6>
        <a:srgbClr val="FF854F"/>
      </a:accent6>
      <a:hlink>
        <a:srgbClr val="006EB5"/>
      </a:hlink>
      <a:folHlink>
        <a:srgbClr val="006E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